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25"/>
  </p:notesMasterIdLst>
  <p:sldIdLst>
    <p:sldId id="256" r:id="rId5"/>
    <p:sldId id="289" r:id="rId6"/>
    <p:sldId id="297" r:id="rId7"/>
    <p:sldId id="282" r:id="rId8"/>
    <p:sldId id="284" r:id="rId9"/>
    <p:sldId id="260" r:id="rId10"/>
    <p:sldId id="283" r:id="rId11"/>
    <p:sldId id="281" r:id="rId12"/>
    <p:sldId id="291" r:id="rId13"/>
    <p:sldId id="294" r:id="rId14"/>
    <p:sldId id="290" r:id="rId15"/>
    <p:sldId id="287" r:id="rId16"/>
    <p:sldId id="295" r:id="rId17"/>
    <p:sldId id="299" r:id="rId18"/>
    <p:sldId id="300" r:id="rId19"/>
    <p:sldId id="298" r:id="rId20"/>
    <p:sldId id="285" r:id="rId21"/>
    <p:sldId id="293" r:id="rId22"/>
    <p:sldId id="292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31CA41-56D0-00A7-EEE2-B21FA7B5447C}" name="Maria Herrera de Reyes" initials="MR" userId="Yvz2akcgLUPxb5hIBVLaKx1HJ5dE48wCd2c+zQOAohE=" providerId="None"/>
  <p188:author id="{07C5E2A9-A5F7-B798-2CEF-621064FF04AD}" name="Kathleen P. Sweeney" initials="KPS" userId="S::Kathleen.Sweeney@inl.gov::ed2c10ee-42c5-420d-a98f-417c7b598672" providerId="AD"/>
  <p188:author id="{AFAA0FBC-5002-E49E-32FA-C61EA680DD97}" name="Kathleen Sweeney" initials="KS" userId="gD0TXCfbsJEd8cFGYVigAA1ylw55BU0rt54MPvqK9CE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665"/>
    <a:srgbClr val="015976"/>
    <a:srgbClr val="8EC423"/>
    <a:srgbClr val="07519E"/>
    <a:srgbClr val="2D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529D6-96FC-4B71-9BF5-92E22AA9C315}" v="2" dt="2024-06-21T19:37:39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6290" y="2432543"/>
            <a:ext cx="8155710" cy="2292350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B832D-E542-5FEF-5CC7-3DF3A0B97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663" y="2864129"/>
            <a:ext cx="2541981" cy="1392236"/>
          </a:xfrm>
        </p:spPr>
        <p:txBody>
          <a:bodyPr tIns="45720" rIns="0" anchor="ctr"/>
          <a:lstStyle>
            <a:lvl1pPr marL="0" indent="0" algn="r">
              <a:buNone/>
              <a:defRPr sz="1600" b="1" i="0" baseline="0">
                <a:solidFill>
                  <a:schemeClr val="tx2"/>
                </a:solidFill>
              </a:defRPr>
            </a:lvl1pPr>
            <a:lvl2pPr marL="0" indent="0" algn="r">
              <a:spcBef>
                <a:spcPts val="800"/>
              </a:spcBef>
              <a:buFontTx/>
              <a:buNone/>
              <a:defRPr sz="14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97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9707" y="2216075"/>
            <a:ext cx="5257800" cy="412018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9448" y="2216075"/>
            <a:ext cx="5258286" cy="41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8" y="2216075"/>
            <a:ext cx="525780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4062" y="2216075"/>
            <a:ext cx="5258286" cy="4109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278002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8" y="2216075"/>
            <a:ext cx="525780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CF8D78-4703-AAF5-C924-DCC80D2C1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4548" y="2216075"/>
            <a:ext cx="525780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508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8" y="2775474"/>
            <a:ext cx="5257800" cy="3603811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CF8D78-4703-AAF5-C924-DCC80D2C1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4548" y="2775474"/>
            <a:ext cx="5257800" cy="3603811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60E1C0-B20E-CB06-458B-8762576521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2247900"/>
            <a:ext cx="5257800" cy="411480"/>
          </a:xfrm>
        </p:spPr>
        <p:txBody>
          <a:bodyPr/>
          <a:lstStyle>
            <a:lvl1pPr marL="0" indent="0">
              <a:buFontTx/>
              <a:buNone/>
              <a:defRPr b="1" i="0" baseline="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A44E999-9A14-8D2C-A2C1-076A24CEB9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4548" y="2247900"/>
            <a:ext cx="5257800" cy="411480"/>
          </a:xfrm>
        </p:spPr>
        <p:txBody>
          <a:bodyPr/>
          <a:lstStyle>
            <a:lvl1pPr marL="0" indent="0">
              <a:buFontTx/>
              <a:buNone/>
              <a:defRPr b="1" i="0" baseline="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3372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A26BD-CD94-D4A4-0B8D-4D148720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0515D-E218-9BBE-A5BF-A63C1840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C8B4E-844E-BE02-9928-77EA6918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AA88D4E-D160-A6F7-93E6-C84790A2E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5327" y="1263534"/>
            <a:ext cx="5921346" cy="2321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2255FF-463A-9683-CAE1-535CD938E849}"/>
              </a:ext>
            </a:extLst>
          </p:cNvPr>
          <p:cNvSpPr txBox="1"/>
          <p:nvPr userDrawn="1"/>
        </p:nvSpPr>
        <p:spPr>
          <a:xfrm>
            <a:off x="2442557" y="4305992"/>
            <a:ext cx="7306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Sustaining National Nuclear Assets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DD832-29E3-A578-DC5E-3C790692AB4B}"/>
              </a:ext>
            </a:extLst>
          </p:cNvPr>
          <p:cNvSpPr txBox="1"/>
          <p:nvPr userDrawn="1"/>
        </p:nvSpPr>
        <p:spPr>
          <a:xfrm>
            <a:off x="2442557" y="5677592"/>
            <a:ext cx="730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lwrs.inl.gov</a:t>
            </a:r>
            <a:endParaRPr lang="en-US" sz="2400" b="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D9BE8-CA80-4F60-AB3C-828417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68B0-E1ED-4443-9EFC-1D729EBF4EB5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E537DC-E18D-4738-AF4C-CEA85774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08D91-4940-4C5F-B381-95619028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D76-E4CA-4E0D-9CCF-7BDE3F9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3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Primary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6290" y="2118267"/>
            <a:ext cx="8155710" cy="2292350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3A50A97-98D0-7BD0-AFDD-E150E45163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727" y="2531624"/>
            <a:ext cx="2993918" cy="1392236"/>
          </a:xfrm>
        </p:spPr>
        <p:txBody>
          <a:bodyPr tIns="45720" rIns="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tx2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7610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8727" y="1016000"/>
            <a:ext cx="5403273" cy="5015345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30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40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  <a:p>
            <a:pPr lvl="2"/>
            <a:r>
              <a:rPr lang="en-US" dirty="0"/>
              <a:t>Presenter name</a:t>
            </a:r>
          </a:p>
          <a:p>
            <a:pPr lvl="3"/>
            <a:r>
              <a:rPr lang="en-US" dirty="0"/>
              <a:t>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8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6290" y="2432543"/>
            <a:ext cx="8155710" cy="2292350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45BFF713-8DD6-6843-86C3-2D1862E3CA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683" y="2864128"/>
            <a:ext cx="2541981" cy="1392237"/>
          </a:xfrm>
          <a:effectLst/>
        </p:spPr>
        <p:txBody>
          <a:bodyPr lIns="0" rIns="0" bIns="0" anchor="ctr" anchorCtr="0">
            <a:noAutofit/>
          </a:bodyPr>
          <a:lstStyle>
            <a:lvl1pPr marL="7938" indent="0" algn="r">
              <a:buFontTx/>
              <a:buNone/>
              <a:tabLst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 algn="r">
              <a:spcBef>
                <a:spcPts val="800"/>
              </a:spcBef>
              <a:buFontTx/>
              <a:buNone/>
              <a:tabLst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934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8727" y="1016000"/>
            <a:ext cx="5403273" cy="5015345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300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+mj-lt"/>
              </a:defRPr>
            </a:lvl3pPr>
            <a:lvl4pPr marL="0" indent="0">
              <a:buFontTx/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  <a:p>
            <a:pPr lvl="2"/>
            <a:r>
              <a:rPr lang="en-US" dirty="0"/>
              <a:t>Presenter name</a:t>
            </a:r>
          </a:p>
          <a:p>
            <a:pPr lvl="3"/>
            <a:r>
              <a:rPr lang="en-US" dirty="0"/>
              <a:t>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20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5976"/>
                </a:solidFill>
              </a:defRPr>
            </a:lvl1pPr>
          </a:lstStyle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7" y="2162286"/>
            <a:ext cx="10802901" cy="4163209"/>
          </a:xfrm>
        </p:spPr>
        <p:txBody>
          <a:bodyPr/>
          <a:lstStyle>
            <a:lvl1pPr>
              <a:buClr>
                <a:srgbClr val="015976"/>
              </a:buClr>
              <a:defRPr/>
            </a:lvl1pPr>
            <a:lvl2pPr>
              <a:buClr>
                <a:srgbClr val="015976"/>
              </a:buClr>
              <a:defRPr/>
            </a:lvl2pPr>
            <a:lvl3pPr>
              <a:buClr>
                <a:srgbClr val="015976"/>
              </a:buClr>
              <a:defRPr sz="1800"/>
            </a:lvl3pPr>
            <a:lvl4pPr>
              <a:buClr>
                <a:srgbClr val="015976"/>
              </a:buClr>
              <a:defRPr sz="1800"/>
            </a:lvl4pPr>
            <a:lvl5pPr>
              <a:buClr>
                <a:srgbClr val="015976"/>
              </a:buCl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ann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6B62C5-0F37-C0EE-C918-68C1AD3D4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448" y="1290516"/>
            <a:ext cx="10802900" cy="715148"/>
          </a:xfrm>
        </p:spPr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ann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6B62C5-0F37-C0EE-C918-68C1AD3D4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402" y="784906"/>
            <a:ext cx="10122945" cy="715148"/>
          </a:xfrm>
        </p:spPr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69402" y="1581375"/>
            <a:ext cx="10122946" cy="42600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0874" y="6492875"/>
            <a:ext cx="1438726" cy="365125"/>
          </a:xfrm>
        </p:spPr>
        <p:txBody>
          <a:bodyPr/>
          <a:lstStyle>
            <a:lvl1pPr algn="l">
              <a:defRPr/>
            </a:lvl1pPr>
          </a:lstStyle>
          <a:p>
            <a:fld id="{27CD4A3B-E186-AB40-96C6-355AF9A6FE7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9402" y="6492875"/>
            <a:ext cx="47288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6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9448" y="2194560"/>
            <a:ext cx="10802899" cy="4152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71229F-2137-2D6A-5550-9EBE3E74A1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48" y="1419213"/>
            <a:ext cx="10802900" cy="6354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447" y="2162286"/>
            <a:ext cx="10802901" cy="417396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34487" y="6492875"/>
            <a:ext cx="143872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862539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26" r:id="rId2"/>
    <p:sldLayoutId id="2147483716" r:id="rId3"/>
    <p:sldLayoutId id="2147483721" r:id="rId4"/>
    <p:sldLayoutId id="2147483723" r:id="rId5"/>
    <p:sldLayoutId id="2147483694" r:id="rId6"/>
    <p:sldLayoutId id="2147483704" r:id="rId7"/>
    <p:sldLayoutId id="2147483719" r:id="rId8"/>
    <p:sldLayoutId id="2147483705" r:id="rId9"/>
    <p:sldLayoutId id="2147483707" r:id="rId10"/>
    <p:sldLayoutId id="2147483717" r:id="rId11"/>
    <p:sldLayoutId id="2147483718" r:id="rId12"/>
    <p:sldLayoutId id="2147483720" r:id="rId13"/>
    <p:sldLayoutId id="2147483725" r:id="rId14"/>
    <p:sldLayoutId id="214748372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15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15976"/>
        </a:buClr>
        <a:buFont typeface="Arial" panose="020B0604020202020204" pitchFamily="34" charset="0"/>
        <a:buChar char="•"/>
        <a:defRPr sz="21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15976"/>
        </a:buClr>
        <a:buFont typeface="Arial" panose="020B0604020202020204" pitchFamily="34" charset="0"/>
        <a:buChar char="−"/>
        <a:defRPr sz="21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0425" indent="-2889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15976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3325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15976"/>
        </a:buClr>
        <a:buFont typeface="Arial" panose="020B0604020202020204" pitchFamily="34" charset="0"/>
        <a:buChar char="−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6225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15976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FBDF4-D027-5540-A4D0-49BD3CCE6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6289" y="2118267"/>
            <a:ext cx="8961863" cy="2292350"/>
          </a:xfrm>
        </p:spPr>
        <p:txBody>
          <a:bodyPr/>
          <a:lstStyle/>
          <a:p>
            <a:r>
              <a:rPr lang="en-US" dirty="0"/>
              <a:t>Hydrogen Prospector Database Demo</a:t>
            </a:r>
          </a:p>
          <a:p>
            <a:r>
              <a:rPr lang="en-US" sz="1800" dirty="0"/>
              <a:t>An Approach to Evaluating LWR Plant Integration with Hydrogen and Industrial Facilities</a:t>
            </a:r>
          </a:p>
          <a:p>
            <a:pPr lvl="1"/>
            <a:r>
              <a:rPr lang="en-US" dirty="0"/>
              <a:t>INL, ANL, and University of Michigan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D3DB38-6776-81B1-483B-E2B8DE1A4A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Kathleen P Sweeney</a:t>
            </a:r>
          </a:p>
          <a:p>
            <a:r>
              <a:rPr lang="en-US" dirty="0">
                <a:latin typeface="Arial"/>
                <a:cs typeface="Arial"/>
              </a:rPr>
              <a:t>Gabrielle Hoelzle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6/21/2024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9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8B91-DD4F-0F8E-95F2-90D25016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Database to Application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8E307-A20D-2AF2-0F42-2D536AA8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318" y="2134466"/>
            <a:ext cx="1828800" cy="37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6B4AA33-7B54-4D8C-871A-6466C8E4C76E}"/>
              </a:ext>
            </a:extLst>
          </p:cNvPr>
          <p:cNvGrpSpPr/>
          <p:nvPr/>
        </p:nvGrpSpPr>
        <p:grpSpPr>
          <a:xfrm>
            <a:off x="1221001" y="1711646"/>
            <a:ext cx="9957816" cy="4454767"/>
            <a:chOff x="1117092" y="1664326"/>
            <a:chExt cx="9957816" cy="4454767"/>
          </a:xfrm>
        </p:grpSpPr>
        <p:sp>
          <p:nvSpPr>
            <p:cNvPr id="6" name="Google Shape;165;p17">
              <a:extLst>
                <a:ext uri="{FF2B5EF4-FFF2-40B4-BE49-F238E27FC236}">
                  <a16:creationId xmlns:a16="http://schemas.microsoft.com/office/drawing/2014/main" id="{07C52133-36F5-48E9-8042-299F02DA6855}"/>
                </a:ext>
              </a:extLst>
            </p:cNvPr>
            <p:cNvSpPr/>
            <p:nvPr/>
          </p:nvSpPr>
          <p:spPr>
            <a:xfrm>
              <a:off x="1117092" y="3236328"/>
              <a:ext cx="2904363" cy="1310793"/>
            </a:xfrm>
            <a:prstGeom prst="roundRect">
              <a:avLst>
                <a:gd name="adj" fmla="val 10018"/>
              </a:avLst>
            </a:prstGeom>
            <a:solidFill>
              <a:srgbClr val="8EC4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lt1"/>
                  </a:solidFill>
                  <a:latin typeface="Georgia"/>
                  <a:sym typeface="Fira Sans Extra Condensed"/>
                </a:rPr>
                <a:t>Database and Prospector Tool Demonstration</a:t>
              </a:r>
              <a:endParaRPr lang="en-US" sz="2000" b="1" dirty="0">
                <a:solidFill>
                  <a:schemeClr val="lt1"/>
                </a:solidFill>
                <a:latin typeface="Georgia"/>
              </a:endParaRPr>
            </a:p>
          </p:txBody>
        </p:sp>
        <p:sp>
          <p:nvSpPr>
            <p:cNvPr id="7" name="Google Shape;166;p17">
              <a:extLst>
                <a:ext uri="{FF2B5EF4-FFF2-40B4-BE49-F238E27FC236}">
                  <a16:creationId xmlns:a16="http://schemas.microsoft.com/office/drawing/2014/main" id="{267C7CB6-32D6-4FB6-A010-BB3B12AC9B6A}"/>
                </a:ext>
              </a:extLst>
            </p:cNvPr>
            <p:cNvSpPr/>
            <p:nvPr/>
          </p:nvSpPr>
          <p:spPr>
            <a:xfrm>
              <a:off x="6096000" y="1664326"/>
              <a:ext cx="4978908" cy="1310793"/>
            </a:xfrm>
            <a:prstGeom prst="roundRect">
              <a:avLst>
                <a:gd name="adj" fmla="val 10018"/>
              </a:avLst>
            </a:prstGeom>
            <a:solidFill>
              <a:schemeClr val="accent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" name="Google Shape;167;p17">
              <a:extLst>
                <a:ext uri="{FF2B5EF4-FFF2-40B4-BE49-F238E27FC236}">
                  <a16:creationId xmlns:a16="http://schemas.microsoft.com/office/drawing/2014/main" id="{43491D43-FC40-4B8C-8792-97D9861F64A0}"/>
                </a:ext>
              </a:extLst>
            </p:cNvPr>
            <p:cNvSpPr/>
            <p:nvPr/>
          </p:nvSpPr>
          <p:spPr>
            <a:xfrm>
              <a:off x="6096000" y="3236313"/>
              <a:ext cx="4978908" cy="1310793"/>
            </a:xfrm>
            <a:prstGeom prst="roundRect">
              <a:avLst>
                <a:gd name="adj" fmla="val 10018"/>
              </a:avLst>
            </a:prstGeom>
            <a:solidFill>
              <a:schemeClr val="accent3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168;p17">
              <a:extLst>
                <a:ext uri="{FF2B5EF4-FFF2-40B4-BE49-F238E27FC236}">
                  <a16:creationId xmlns:a16="http://schemas.microsoft.com/office/drawing/2014/main" id="{88C45045-9E69-4E53-BFED-4122C6E955E8}"/>
                </a:ext>
              </a:extLst>
            </p:cNvPr>
            <p:cNvSpPr/>
            <p:nvPr/>
          </p:nvSpPr>
          <p:spPr>
            <a:xfrm>
              <a:off x="6096000" y="4808300"/>
              <a:ext cx="4978908" cy="1310793"/>
            </a:xfrm>
            <a:prstGeom prst="roundRect">
              <a:avLst>
                <a:gd name="adj" fmla="val 10018"/>
              </a:avLst>
            </a:prstGeom>
            <a:solidFill>
              <a:schemeClr val="accent4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" name="Google Shape;172;p17">
              <a:extLst>
                <a:ext uri="{FF2B5EF4-FFF2-40B4-BE49-F238E27FC236}">
                  <a16:creationId xmlns:a16="http://schemas.microsoft.com/office/drawing/2014/main" id="{93657B22-5BD7-48DC-B6D9-703E3F454F35}"/>
                </a:ext>
              </a:extLst>
            </p:cNvPr>
            <p:cNvSpPr/>
            <p:nvPr/>
          </p:nvSpPr>
          <p:spPr>
            <a:xfrm>
              <a:off x="9709631" y="1838203"/>
              <a:ext cx="963402" cy="9630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73;p17">
              <a:extLst>
                <a:ext uri="{FF2B5EF4-FFF2-40B4-BE49-F238E27FC236}">
                  <a16:creationId xmlns:a16="http://schemas.microsoft.com/office/drawing/2014/main" id="{F95FDB3B-D71A-47DA-9B4A-79E879E56118}"/>
                </a:ext>
              </a:extLst>
            </p:cNvPr>
            <p:cNvGrpSpPr/>
            <p:nvPr/>
          </p:nvGrpSpPr>
          <p:grpSpPr>
            <a:xfrm>
              <a:off x="9984071" y="2114474"/>
              <a:ext cx="414521" cy="410516"/>
              <a:chOff x="5049725" y="1435052"/>
              <a:chExt cx="486548" cy="481848"/>
            </a:xfrm>
          </p:grpSpPr>
          <p:sp>
            <p:nvSpPr>
              <p:cNvPr id="36" name="Google Shape;174;p17">
                <a:extLst>
                  <a:ext uri="{FF2B5EF4-FFF2-40B4-BE49-F238E27FC236}">
                    <a16:creationId xmlns:a16="http://schemas.microsoft.com/office/drawing/2014/main" id="{809ED1FC-2C43-411E-914A-F962C6389AC1}"/>
                  </a:ext>
                </a:extLst>
              </p:cNvPr>
              <p:cNvSpPr/>
              <p:nvPr/>
            </p:nvSpPr>
            <p:spPr>
              <a:xfrm>
                <a:off x="5136300" y="1519775"/>
                <a:ext cx="310550" cy="3105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2422" extrusionOk="0">
                    <a:moveTo>
                      <a:pt x="6209" y="1"/>
                    </a:moveTo>
                    <a:cubicBezTo>
                      <a:pt x="2786" y="1"/>
                      <a:pt x="0" y="2786"/>
                      <a:pt x="0" y="6213"/>
                    </a:cubicBezTo>
                    <a:cubicBezTo>
                      <a:pt x="0" y="9637"/>
                      <a:pt x="2786" y="12422"/>
                      <a:pt x="6209" y="12422"/>
                    </a:cubicBezTo>
                    <a:cubicBezTo>
                      <a:pt x="9636" y="12422"/>
                      <a:pt x="12422" y="9637"/>
                      <a:pt x="12422" y="6213"/>
                    </a:cubicBezTo>
                    <a:cubicBezTo>
                      <a:pt x="12422" y="5219"/>
                      <a:pt x="12160" y="4258"/>
                      <a:pt x="11711" y="3388"/>
                    </a:cubicBezTo>
                    <a:lnTo>
                      <a:pt x="11428" y="3388"/>
                    </a:lnTo>
                    <a:lnTo>
                      <a:pt x="10780" y="4036"/>
                    </a:lnTo>
                    <a:cubicBezTo>
                      <a:pt x="11112" y="4713"/>
                      <a:pt x="11286" y="5457"/>
                      <a:pt x="11292" y="6213"/>
                    </a:cubicBezTo>
                    <a:cubicBezTo>
                      <a:pt x="11292" y="9013"/>
                      <a:pt x="9010" y="11293"/>
                      <a:pt x="6209" y="11293"/>
                    </a:cubicBezTo>
                    <a:cubicBezTo>
                      <a:pt x="3409" y="11293"/>
                      <a:pt x="1129" y="9013"/>
                      <a:pt x="1129" y="6213"/>
                    </a:cubicBezTo>
                    <a:cubicBezTo>
                      <a:pt x="1129" y="3409"/>
                      <a:pt x="3409" y="1130"/>
                      <a:pt x="6209" y="1130"/>
                    </a:cubicBezTo>
                    <a:cubicBezTo>
                      <a:pt x="6965" y="1133"/>
                      <a:pt x="7709" y="1307"/>
                      <a:pt x="8387" y="1639"/>
                    </a:cubicBezTo>
                    <a:lnTo>
                      <a:pt x="9034" y="994"/>
                    </a:lnTo>
                    <a:lnTo>
                      <a:pt x="9034" y="708"/>
                    </a:lnTo>
                    <a:cubicBezTo>
                      <a:pt x="8164" y="260"/>
                      <a:pt x="7203" y="1"/>
                      <a:pt x="6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7" name="Google Shape;175;p17">
                <a:extLst>
                  <a:ext uri="{FF2B5EF4-FFF2-40B4-BE49-F238E27FC236}">
                    <a16:creationId xmlns:a16="http://schemas.microsoft.com/office/drawing/2014/main" id="{311628F6-5741-49BD-9A9A-48DB6F90B97F}"/>
                  </a:ext>
                </a:extLst>
              </p:cNvPr>
              <p:cNvSpPr/>
              <p:nvPr/>
            </p:nvSpPr>
            <p:spPr>
              <a:xfrm>
                <a:off x="5184925" y="157625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4" y="0"/>
                    </a:moveTo>
                    <a:cubicBezTo>
                      <a:pt x="2665" y="0"/>
                      <a:pt x="1226" y="964"/>
                      <a:pt x="612" y="2439"/>
                    </a:cubicBezTo>
                    <a:cubicBezTo>
                      <a:pt x="0" y="3918"/>
                      <a:pt x="341" y="5616"/>
                      <a:pt x="1470" y="6748"/>
                    </a:cubicBezTo>
                    <a:cubicBezTo>
                      <a:pt x="2225" y="7503"/>
                      <a:pt x="3236" y="7904"/>
                      <a:pt x="4264" y="7904"/>
                    </a:cubicBezTo>
                    <a:cubicBezTo>
                      <a:pt x="4774" y="7904"/>
                      <a:pt x="5287" y="7806"/>
                      <a:pt x="5776" y="7603"/>
                    </a:cubicBezTo>
                    <a:cubicBezTo>
                      <a:pt x="7255" y="6992"/>
                      <a:pt x="8218" y="5550"/>
                      <a:pt x="8218" y="3954"/>
                    </a:cubicBezTo>
                    <a:cubicBezTo>
                      <a:pt x="8212" y="3502"/>
                      <a:pt x="8131" y="3059"/>
                      <a:pt x="7974" y="2638"/>
                    </a:cubicBezTo>
                    <a:lnTo>
                      <a:pt x="7050" y="3565"/>
                    </a:lnTo>
                    <a:cubicBezTo>
                      <a:pt x="7071" y="3692"/>
                      <a:pt x="7083" y="3821"/>
                      <a:pt x="7089" y="3954"/>
                    </a:cubicBezTo>
                    <a:cubicBezTo>
                      <a:pt x="7089" y="5095"/>
                      <a:pt x="6399" y="6125"/>
                      <a:pt x="5345" y="6562"/>
                    </a:cubicBezTo>
                    <a:cubicBezTo>
                      <a:pt x="4996" y="6706"/>
                      <a:pt x="4629" y="6776"/>
                      <a:pt x="4265" y="6776"/>
                    </a:cubicBezTo>
                    <a:cubicBezTo>
                      <a:pt x="3530" y="6776"/>
                      <a:pt x="2808" y="6489"/>
                      <a:pt x="2268" y="5947"/>
                    </a:cubicBezTo>
                    <a:cubicBezTo>
                      <a:pt x="1461" y="5140"/>
                      <a:pt x="1220" y="3927"/>
                      <a:pt x="1657" y="2873"/>
                    </a:cubicBezTo>
                    <a:cubicBezTo>
                      <a:pt x="2093" y="1816"/>
                      <a:pt x="3123" y="1129"/>
                      <a:pt x="4264" y="1129"/>
                    </a:cubicBezTo>
                    <a:cubicBezTo>
                      <a:pt x="4394" y="1132"/>
                      <a:pt x="4523" y="1144"/>
                      <a:pt x="4653" y="1168"/>
                    </a:cubicBezTo>
                    <a:lnTo>
                      <a:pt x="5580" y="241"/>
                    </a:lnTo>
                    <a:cubicBezTo>
                      <a:pt x="5159" y="84"/>
                      <a:pt x="4713" y="3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8" name="Google Shape;176;p17">
                <a:extLst>
                  <a:ext uri="{FF2B5EF4-FFF2-40B4-BE49-F238E27FC236}">
                    <a16:creationId xmlns:a16="http://schemas.microsoft.com/office/drawing/2014/main" id="{D32E039E-4F6B-487F-9217-7E29D37CD8B7}"/>
                  </a:ext>
                </a:extLst>
              </p:cNvPr>
              <p:cNvSpPr/>
              <p:nvPr/>
            </p:nvSpPr>
            <p:spPr>
              <a:xfrm>
                <a:off x="5049725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72" y="1"/>
                    </a:moveTo>
                    <a:cubicBezTo>
                      <a:pt x="4379" y="1"/>
                      <a:pt x="0" y="4307"/>
                      <a:pt x="0" y="9601"/>
                    </a:cubicBezTo>
                    <a:cubicBezTo>
                      <a:pt x="0" y="14892"/>
                      <a:pt x="4379" y="19273"/>
                      <a:pt x="9672" y="19273"/>
                    </a:cubicBezTo>
                    <a:cubicBezTo>
                      <a:pt x="14966" y="19273"/>
                      <a:pt x="19272" y="14892"/>
                      <a:pt x="19272" y="9601"/>
                    </a:cubicBezTo>
                    <a:cubicBezTo>
                      <a:pt x="19269" y="8204"/>
                      <a:pt x="18962" y="6821"/>
                      <a:pt x="18369" y="5557"/>
                    </a:cubicBezTo>
                    <a:lnTo>
                      <a:pt x="17646" y="6279"/>
                    </a:lnTo>
                    <a:cubicBezTo>
                      <a:pt x="17327" y="6599"/>
                      <a:pt x="16896" y="6776"/>
                      <a:pt x="16448" y="6776"/>
                    </a:cubicBezTo>
                    <a:lnTo>
                      <a:pt x="16430" y="6776"/>
                    </a:lnTo>
                    <a:cubicBezTo>
                      <a:pt x="16809" y="7671"/>
                      <a:pt x="17008" y="8628"/>
                      <a:pt x="17014" y="9601"/>
                    </a:cubicBezTo>
                    <a:cubicBezTo>
                      <a:pt x="17014" y="13648"/>
                      <a:pt x="13720" y="16939"/>
                      <a:pt x="9672" y="16939"/>
                    </a:cubicBezTo>
                    <a:cubicBezTo>
                      <a:pt x="5625" y="16939"/>
                      <a:pt x="2334" y="13648"/>
                      <a:pt x="2334" y="9601"/>
                    </a:cubicBezTo>
                    <a:cubicBezTo>
                      <a:pt x="2334" y="5554"/>
                      <a:pt x="5625" y="2259"/>
                      <a:pt x="9672" y="2259"/>
                    </a:cubicBezTo>
                    <a:cubicBezTo>
                      <a:pt x="10642" y="2265"/>
                      <a:pt x="11603" y="2464"/>
                      <a:pt x="12497" y="2844"/>
                    </a:cubicBezTo>
                    <a:lnTo>
                      <a:pt x="12497" y="2825"/>
                    </a:lnTo>
                    <a:cubicBezTo>
                      <a:pt x="12494" y="2374"/>
                      <a:pt x="12672" y="1943"/>
                      <a:pt x="12991" y="1627"/>
                    </a:cubicBezTo>
                    <a:lnTo>
                      <a:pt x="13713" y="904"/>
                    </a:lnTo>
                    <a:cubicBezTo>
                      <a:pt x="12449" y="311"/>
                      <a:pt x="11070" y="4"/>
                      <a:pt x="96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" name="Google Shape;177;p17">
                <a:extLst>
                  <a:ext uri="{FF2B5EF4-FFF2-40B4-BE49-F238E27FC236}">
                    <a16:creationId xmlns:a16="http://schemas.microsoft.com/office/drawing/2014/main" id="{E7CB6373-CD6A-4E3B-B15C-7862BCC21ECE}"/>
                  </a:ext>
                </a:extLst>
              </p:cNvPr>
              <p:cNvSpPr/>
              <p:nvPr/>
            </p:nvSpPr>
            <p:spPr>
              <a:xfrm>
                <a:off x="5245823" y="1435052"/>
                <a:ext cx="290450" cy="282351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294" extrusionOk="0">
                    <a:moveTo>
                      <a:pt x="8601" y="1"/>
                    </a:moveTo>
                    <a:cubicBezTo>
                      <a:pt x="8461" y="1"/>
                      <a:pt x="8319" y="52"/>
                      <a:pt x="8203" y="168"/>
                    </a:cubicBezTo>
                    <a:lnTo>
                      <a:pt x="5945" y="2426"/>
                    </a:lnTo>
                    <a:cubicBezTo>
                      <a:pt x="5839" y="2531"/>
                      <a:pt x="5779" y="2676"/>
                      <a:pt x="5782" y="2826"/>
                    </a:cubicBezTo>
                    <a:lnTo>
                      <a:pt x="5782" y="4850"/>
                    </a:lnTo>
                    <a:lnTo>
                      <a:pt x="2554" y="8075"/>
                    </a:lnTo>
                    <a:cubicBezTo>
                      <a:pt x="2328" y="7967"/>
                      <a:pt x="2081" y="7906"/>
                      <a:pt x="1828" y="7906"/>
                    </a:cubicBezTo>
                    <a:cubicBezTo>
                      <a:pt x="1142" y="7906"/>
                      <a:pt x="525" y="8319"/>
                      <a:pt x="263" y="8951"/>
                    </a:cubicBezTo>
                    <a:cubicBezTo>
                      <a:pt x="1" y="9584"/>
                      <a:pt x="145" y="10312"/>
                      <a:pt x="630" y="10797"/>
                    </a:cubicBezTo>
                    <a:cubicBezTo>
                      <a:pt x="954" y="11122"/>
                      <a:pt x="1388" y="11294"/>
                      <a:pt x="1828" y="11294"/>
                    </a:cubicBezTo>
                    <a:cubicBezTo>
                      <a:pt x="2046" y="11294"/>
                      <a:pt x="2266" y="11251"/>
                      <a:pt x="2476" y="11165"/>
                    </a:cubicBezTo>
                    <a:cubicBezTo>
                      <a:pt x="3108" y="10903"/>
                      <a:pt x="3524" y="10285"/>
                      <a:pt x="3524" y="9602"/>
                    </a:cubicBezTo>
                    <a:cubicBezTo>
                      <a:pt x="3521" y="9349"/>
                      <a:pt x="3463" y="9102"/>
                      <a:pt x="3352" y="8876"/>
                    </a:cubicBezTo>
                    <a:lnTo>
                      <a:pt x="6580" y="5648"/>
                    </a:lnTo>
                    <a:lnTo>
                      <a:pt x="8604" y="5648"/>
                    </a:lnTo>
                    <a:cubicBezTo>
                      <a:pt x="8754" y="5648"/>
                      <a:pt x="8896" y="5588"/>
                      <a:pt x="9004" y="5482"/>
                    </a:cubicBezTo>
                    <a:lnTo>
                      <a:pt x="11263" y="3224"/>
                    </a:lnTo>
                    <a:cubicBezTo>
                      <a:pt x="11618" y="2869"/>
                      <a:pt x="11365" y="2260"/>
                      <a:pt x="10862" y="2260"/>
                    </a:cubicBezTo>
                    <a:lnTo>
                      <a:pt x="9170" y="2260"/>
                    </a:lnTo>
                    <a:lnTo>
                      <a:pt x="9170" y="568"/>
                    </a:lnTo>
                    <a:cubicBezTo>
                      <a:pt x="9170" y="226"/>
                      <a:pt x="8892" y="1"/>
                      <a:pt x="8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4" name="Google Shape;181;p17">
              <a:extLst>
                <a:ext uri="{FF2B5EF4-FFF2-40B4-BE49-F238E27FC236}">
                  <a16:creationId xmlns:a16="http://schemas.microsoft.com/office/drawing/2014/main" id="{6183001E-87FE-48BA-871B-DC4EB3C83040}"/>
                </a:ext>
              </a:extLst>
            </p:cNvPr>
            <p:cNvSpPr/>
            <p:nvPr/>
          </p:nvSpPr>
          <p:spPr>
            <a:xfrm>
              <a:off x="9709631" y="3410191"/>
              <a:ext cx="963402" cy="9630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;p17">
              <a:extLst>
                <a:ext uri="{FF2B5EF4-FFF2-40B4-BE49-F238E27FC236}">
                  <a16:creationId xmlns:a16="http://schemas.microsoft.com/office/drawing/2014/main" id="{5CE7DEC1-BEEB-450A-98F2-2252AF3D7FA8}"/>
                </a:ext>
              </a:extLst>
            </p:cNvPr>
            <p:cNvSpPr/>
            <p:nvPr/>
          </p:nvSpPr>
          <p:spPr>
            <a:xfrm>
              <a:off x="9709631" y="4982193"/>
              <a:ext cx="963402" cy="9630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86;p17">
              <a:extLst>
                <a:ext uri="{FF2B5EF4-FFF2-40B4-BE49-F238E27FC236}">
                  <a16:creationId xmlns:a16="http://schemas.microsoft.com/office/drawing/2014/main" id="{8A427D26-37D8-4833-9AE1-A7485470D0F7}"/>
                </a:ext>
              </a:extLst>
            </p:cNvPr>
            <p:cNvGrpSpPr/>
            <p:nvPr/>
          </p:nvGrpSpPr>
          <p:grpSpPr>
            <a:xfrm>
              <a:off x="9985080" y="3783472"/>
              <a:ext cx="412477" cy="216484"/>
              <a:chOff x="2084325" y="363300"/>
              <a:chExt cx="484150" cy="254100"/>
            </a:xfrm>
          </p:grpSpPr>
          <p:sp>
            <p:nvSpPr>
              <p:cNvPr id="30" name="Google Shape;187;p17">
                <a:extLst>
                  <a:ext uri="{FF2B5EF4-FFF2-40B4-BE49-F238E27FC236}">
                    <a16:creationId xmlns:a16="http://schemas.microsoft.com/office/drawing/2014/main" id="{99524DD7-CC42-437A-8490-8DFE56228BBA}"/>
                  </a:ext>
                </a:extLst>
              </p:cNvPr>
              <p:cNvSpPr/>
              <p:nvPr/>
            </p:nvSpPr>
            <p:spPr>
              <a:xfrm>
                <a:off x="2084325" y="363300"/>
                <a:ext cx="48415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10164" extrusionOk="0">
                    <a:moveTo>
                      <a:pt x="9686" y="1128"/>
                    </a:moveTo>
                    <a:cubicBezTo>
                      <a:pt x="10195" y="1128"/>
                      <a:pt x="10707" y="1226"/>
                      <a:pt x="11196" y="1428"/>
                    </a:cubicBezTo>
                    <a:cubicBezTo>
                      <a:pt x="12671" y="2042"/>
                      <a:pt x="13635" y="3482"/>
                      <a:pt x="13635" y="5081"/>
                    </a:cubicBezTo>
                    <a:cubicBezTo>
                      <a:pt x="13632" y="7264"/>
                      <a:pt x="11864" y="9031"/>
                      <a:pt x="9684" y="9034"/>
                    </a:cubicBezTo>
                    <a:cubicBezTo>
                      <a:pt x="8085" y="9034"/>
                      <a:pt x="6643" y="8071"/>
                      <a:pt x="6032" y="6592"/>
                    </a:cubicBezTo>
                    <a:cubicBezTo>
                      <a:pt x="5420" y="5117"/>
                      <a:pt x="5758" y="3415"/>
                      <a:pt x="6887" y="2286"/>
                    </a:cubicBezTo>
                    <a:cubicBezTo>
                      <a:pt x="7645" y="1530"/>
                      <a:pt x="8657" y="1128"/>
                      <a:pt x="9686" y="1128"/>
                    </a:cubicBezTo>
                    <a:close/>
                    <a:moveTo>
                      <a:pt x="9684" y="1"/>
                    </a:moveTo>
                    <a:cubicBezTo>
                      <a:pt x="4502" y="1"/>
                      <a:pt x="361" y="4512"/>
                      <a:pt x="190" y="4704"/>
                    </a:cubicBezTo>
                    <a:cubicBezTo>
                      <a:pt x="0" y="4918"/>
                      <a:pt x="0" y="5243"/>
                      <a:pt x="190" y="5457"/>
                    </a:cubicBezTo>
                    <a:cubicBezTo>
                      <a:pt x="361" y="5650"/>
                      <a:pt x="4502" y="10164"/>
                      <a:pt x="9684" y="10164"/>
                    </a:cubicBezTo>
                    <a:cubicBezTo>
                      <a:pt x="14867" y="10164"/>
                      <a:pt x="19004" y="5650"/>
                      <a:pt x="19176" y="5457"/>
                    </a:cubicBezTo>
                    <a:cubicBezTo>
                      <a:pt x="19365" y="5243"/>
                      <a:pt x="19365" y="4918"/>
                      <a:pt x="19176" y="4704"/>
                    </a:cubicBezTo>
                    <a:cubicBezTo>
                      <a:pt x="19004" y="4512"/>
                      <a:pt x="14867" y="1"/>
                      <a:pt x="96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" name="Google Shape;188;p17">
                <a:extLst>
                  <a:ext uri="{FF2B5EF4-FFF2-40B4-BE49-F238E27FC236}">
                    <a16:creationId xmlns:a16="http://schemas.microsoft.com/office/drawing/2014/main" id="{4D3706A5-D2CF-44A3-8CAB-76F0392D897D}"/>
                  </a:ext>
                </a:extLst>
              </p:cNvPr>
              <p:cNvSpPr/>
              <p:nvPr/>
            </p:nvSpPr>
            <p:spPr>
              <a:xfrm>
                <a:off x="2250600" y="419775"/>
                <a:ext cx="1451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5645" extrusionOk="0">
                    <a:moveTo>
                      <a:pt x="3018" y="0"/>
                    </a:moveTo>
                    <a:cubicBezTo>
                      <a:pt x="1922" y="0"/>
                      <a:pt x="929" y="634"/>
                      <a:pt x="468" y="1626"/>
                    </a:cubicBezTo>
                    <a:cubicBezTo>
                      <a:pt x="1" y="2623"/>
                      <a:pt x="158" y="3797"/>
                      <a:pt x="862" y="4637"/>
                    </a:cubicBezTo>
                    <a:cubicBezTo>
                      <a:pt x="1407" y="5287"/>
                      <a:pt x="2203" y="5645"/>
                      <a:pt x="3025" y="5645"/>
                    </a:cubicBezTo>
                    <a:cubicBezTo>
                      <a:pt x="3270" y="5645"/>
                      <a:pt x="3518" y="5613"/>
                      <a:pt x="3762" y="5547"/>
                    </a:cubicBezTo>
                    <a:cubicBezTo>
                      <a:pt x="4825" y="5258"/>
                      <a:pt x="5620" y="4382"/>
                      <a:pt x="5807" y="3297"/>
                    </a:cubicBezTo>
                    <a:lnTo>
                      <a:pt x="5807" y="3297"/>
                    </a:lnTo>
                    <a:cubicBezTo>
                      <a:pt x="5625" y="3356"/>
                      <a:pt x="5446" y="3383"/>
                      <a:pt x="5272" y="3383"/>
                    </a:cubicBezTo>
                    <a:cubicBezTo>
                      <a:pt x="4356" y="3383"/>
                      <a:pt x="3596" y="2626"/>
                      <a:pt x="3596" y="1692"/>
                    </a:cubicBezTo>
                    <a:cubicBezTo>
                      <a:pt x="3596" y="1147"/>
                      <a:pt x="3861" y="633"/>
                      <a:pt x="4307" y="316"/>
                    </a:cubicBezTo>
                    <a:cubicBezTo>
                      <a:pt x="3913" y="112"/>
                      <a:pt x="3476" y="3"/>
                      <a:pt x="3033" y="0"/>
                    </a:cubicBezTo>
                    <a:cubicBezTo>
                      <a:pt x="3028" y="0"/>
                      <a:pt x="3023" y="0"/>
                      <a:pt x="3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8" name="Google Shape;189;p17">
              <a:extLst>
                <a:ext uri="{FF2B5EF4-FFF2-40B4-BE49-F238E27FC236}">
                  <a16:creationId xmlns:a16="http://schemas.microsoft.com/office/drawing/2014/main" id="{226FB3FB-ED1F-4556-92B7-BD6649CDB072}"/>
                </a:ext>
              </a:extLst>
            </p:cNvPr>
            <p:cNvGrpSpPr/>
            <p:nvPr/>
          </p:nvGrpSpPr>
          <p:grpSpPr>
            <a:xfrm>
              <a:off x="9986035" y="5258439"/>
              <a:ext cx="410560" cy="410496"/>
              <a:chOff x="2685825" y="840375"/>
              <a:chExt cx="481900" cy="481825"/>
            </a:xfrm>
          </p:grpSpPr>
          <p:sp>
            <p:nvSpPr>
              <p:cNvPr id="28" name="Google Shape;190;p17">
                <a:extLst>
                  <a:ext uri="{FF2B5EF4-FFF2-40B4-BE49-F238E27FC236}">
                    <a16:creationId xmlns:a16="http://schemas.microsoft.com/office/drawing/2014/main" id="{801DB4A7-459D-492D-89B9-B3FC34CA2D0A}"/>
                  </a:ext>
                </a:extLst>
              </p:cNvPr>
              <p:cNvSpPr/>
              <p:nvPr/>
            </p:nvSpPr>
            <p:spPr>
              <a:xfrm>
                <a:off x="2685825" y="840375"/>
                <a:ext cx="4819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9273" extrusionOk="0">
                    <a:moveTo>
                      <a:pt x="9600" y="4592"/>
                    </a:moveTo>
                    <a:cubicBezTo>
                      <a:pt x="12403" y="4592"/>
                      <a:pt x="14683" y="6872"/>
                      <a:pt x="14683" y="9675"/>
                    </a:cubicBezTo>
                    <a:cubicBezTo>
                      <a:pt x="14683" y="12476"/>
                      <a:pt x="12403" y="14755"/>
                      <a:pt x="9600" y="14755"/>
                    </a:cubicBezTo>
                    <a:cubicBezTo>
                      <a:pt x="6799" y="14755"/>
                      <a:pt x="4520" y="12476"/>
                      <a:pt x="4520" y="9675"/>
                    </a:cubicBezTo>
                    <a:cubicBezTo>
                      <a:pt x="4520" y="6872"/>
                      <a:pt x="6799" y="4592"/>
                      <a:pt x="9600" y="4592"/>
                    </a:cubicBezTo>
                    <a:close/>
                    <a:moveTo>
                      <a:pt x="8471" y="0"/>
                    </a:moveTo>
                    <a:cubicBezTo>
                      <a:pt x="8212" y="0"/>
                      <a:pt x="7986" y="175"/>
                      <a:pt x="7923" y="428"/>
                    </a:cubicBezTo>
                    <a:lnTo>
                      <a:pt x="7691" y="1427"/>
                    </a:lnTo>
                    <a:cubicBezTo>
                      <a:pt x="6778" y="1635"/>
                      <a:pt x="5908" y="1993"/>
                      <a:pt x="5116" y="2490"/>
                    </a:cubicBezTo>
                    <a:lnTo>
                      <a:pt x="4300" y="2002"/>
                    </a:lnTo>
                    <a:cubicBezTo>
                      <a:pt x="4210" y="1949"/>
                      <a:pt x="4110" y="1922"/>
                      <a:pt x="4010" y="1922"/>
                    </a:cubicBezTo>
                    <a:cubicBezTo>
                      <a:pt x="3864" y="1922"/>
                      <a:pt x="3719" y="1978"/>
                      <a:pt x="3611" y="2087"/>
                    </a:cubicBezTo>
                    <a:lnTo>
                      <a:pt x="2015" y="3683"/>
                    </a:lnTo>
                    <a:cubicBezTo>
                      <a:pt x="1831" y="3866"/>
                      <a:pt x="1798" y="4153"/>
                      <a:pt x="1930" y="4372"/>
                    </a:cubicBezTo>
                    <a:lnTo>
                      <a:pt x="2418" y="5188"/>
                    </a:lnTo>
                    <a:cubicBezTo>
                      <a:pt x="1921" y="5980"/>
                      <a:pt x="1563" y="6851"/>
                      <a:pt x="1355" y="7766"/>
                    </a:cubicBezTo>
                    <a:lnTo>
                      <a:pt x="431" y="7995"/>
                    </a:lnTo>
                    <a:cubicBezTo>
                      <a:pt x="178" y="8058"/>
                      <a:pt x="0" y="8284"/>
                      <a:pt x="3" y="8546"/>
                    </a:cubicBezTo>
                    <a:lnTo>
                      <a:pt x="3" y="10804"/>
                    </a:lnTo>
                    <a:cubicBezTo>
                      <a:pt x="0" y="11060"/>
                      <a:pt x="178" y="11286"/>
                      <a:pt x="428" y="11349"/>
                    </a:cubicBezTo>
                    <a:lnTo>
                      <a:pt x="1352" y="11581"/>
                    </a:lnTo>
                    <a:cubicBezTo>
                      <a:pt x="1560" y="12494"/>
                      <a:pt x="1921" y="13364"/>
                      <a:pt x="2418" y="14159"/>
                    </a:cubicBezTo>
                    <a:lnTo>
                      <a:pt x="1927" y="14972"/>
                    </a:lnTo>
                    <a:cubicBezTo>
                      <a:pt x="1795" y="15195"/>
                      <a:pt x="1831" y="15478"/>
                      <a:pt x="2012" y="15662"/>
                    </a:cubicBezTo>
                    <a:lnTo>
                      <a:pt x="3611" y="17261"/>
                    </a:lnTo>
                    <a:cubicBezTo>
                      <a:pt x="3720" y="17368"/>
                      <a:pt x="3864" y="17424"/>
                      <a:pt x="4011" y="17424"/>
                    </a:cubicBezTo>
                    <a:cubicBezTo>
                      <a:pt x="4110" y="17424"/>
                      <a:pt x="4210" y="17398"/>
                      <a:pt x="4300" y="17345"/>
                    </a:cubicBezTo>
                    <a:lnTo>
                      <a:pt x="5113" y="16854"/>
                    </a:lnTo>
                    <a:cubicBezTo>
                      <a:pt x="5908" y="17351"/>
                      <a:pt x="6778" y="17712"/>
                      <a:pt x="7691" y="17920"/>
                    </a:cubicBezTo>
                    <a:lnTo>
                      <a:pt x="7923" y="18844"/>
                    </a:lnTo>
                    <a:cubicBezTo>
                      <a:pt x="7983" y="19094"/>
                      <a:pt x="8212" y="19272"/>
                      <a:pt x="8471" y="19272"/>
                    </a:cubicBezTo>
                    <a:lnTo>
                      <a:pt x="10729" y="19272"/>
                    </a:lnTo>
                    <a:cubicBezTo>
                      <a:pt x="10988" y="19272"/>
                      <a:pt x="11214" y="19097"/>
                      <a:pt x="11277" y="18844"/>
                    </a:cubicBezTo>
                    <a:lnTo>
                      <a:pt x="11509" y="17920"/>
                    </a:lnTo>
                    <a:cubicBezTo>
                      <a:pt x="12421" y="17712"/>
                      <a:pt x="13292" y="17354"/>
                      <a:pt x="14084" y="16857"/>
                    </a:cubicBezTo>
                    <a:lnTo>
                      <a:pt x="14900" y="17345"/>
                    </a:lnTo>
                    <a:cubicBezTo>
                      <a:pt x="14989" y="17399"/>
                      <a:pt x="15090" y="17425"/>
                      <a:pt x="15190" y="17425"/>
                    </a:cubicBezTo>
                    <a:cubicBezTo>
                      <a:pt x="15336" y="17425"/>
                      <a:pt x="15480" y="17369"/>
                      <a:pt x="15589" y="17261"/>
                    </a:cubicBezTo>
                    <a:lnTo>
                      <a:pt x="17185" y="15665"/>
                    </a:lnTo>
                    <a:cubicBezTo>
                      <a:pt x="17369" y="15481"/>
                      <a:pt x="17402" y="15195"/>
                      <a:pt x="17270" y="14975"/>
                    </a:cubicBezTo>
                    <a:lnTo>
                      <a:pt x="16782" y="14159"/>
                    </a:lnTo>
                    <a:cubicBezTo>
                      <a:pt x="17279" y="13367"/>
                      <a:pt x="17637" y="12497"/>
                      <a:pt x="17845" y="11584"/>
                    </a:cubicBezTo>
                    <a:lnTo>
                      <a:pt x="18844" y="11352"/>
                    </a:lnTo>
                    <a:cubicBezTo>
                      <a:pt x="19097" y="11289"/>
                      <a:pt x="19275" y="11063"/>
                      <a:pt x="19275" y="10804"/>
                    </a:cubicBezTo>
                    <a:lnTo>
                      <a:pt x="19275" y="8546"/>
                    </a:lnTo>
                    <a:cubicBezTo>
                      <a:pt x="19275" y="8287"/>
                      <a:pt x="19097" y="8061"/>
                      <a:pt x="18847" y="7998"/>
                    </a:cubicBezTo>
                    <a:lnTo>
                      <a:pt x="17848" y="7766"/>
                    </a:lnTo>
                    <a:cubicBezTo>
                      <a:pt x="17640" y="6854"/>
                      <a:pt x="17279" y="5983"/>
                      <a:pt x="16782" y="5188"/>
                    </a:cubicBezTo>
                    <a:lnTo>
                      <a:pt x="17273" y="4375"/>
                    </a:lnTo>
                    <a:cubicBezTo>
                      <a:pt x="17405" y="4153"/>
                      <a:pt x="17369" y="3869"/>
                      <a:pt x="17188" y="3686"/>
                    </a:cubicBezTo>
                    <a:lnTo>
                      <a:pt x="15589" y="2090"/>
                    </a:lnTo>
                    <a:cubicBezTo>
                      <a:pt x="15480" y="1980"/>
                      <a:pt x="15335" y="1923"/>
                      <a:pt x="15188" y="1923"/>
                    </a:cubicBezTo>
                    <a:cubicBezTo>
                      <a:pt x="15089" y="1923"/>
                      <a:pt x="14989" y="1949"/>
                      <a:pt x="14900" y="2002"/>
                    </a:cubicBezTo>
                    <a:lnTo>
                      <a:pt x="14087" y="2493"/>
                    </a:lnTo>
                    <a:cubicBezTo>
                      <a:pt x="13292" y="1996"/>
                      <a:pt x="12421" y="1635"/>
                      <a:pt x="11509" y="1427"/>
                    </a:cubicBezTo>
                    <a:lnTo>
                      <a:pt x="11277" y="428"/>
                    </a:lnTo>
                    <a:cubicBezTo>
                      <a:pt x="11217" y="178"/>
                      <a:pt x="10988" y="0"/>
                      <a:pt x="10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" name="Google Shape;191;p17">
                <a:extLst>
                  <a:ext uri="{FF2B5EF4-FFF2-40B4-BE49-F238E27FC236}">
                    <a16:creationId xmlns:a16="http://schemas.microsoft.com/office/drawing/2014/main" id="{614FF148-E3AB-4986-9D97-E7AEACB6151B}"/>
                  </a:ext>
                </a:extLst>
              </p:cNvPr>
              <p:cNvSpPr/>
              <p:nvPr/>
            </p:nvSpPr>
            <p:spPr>
              <a:xfrm>
                <a:off x="2819200" y="98340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5" y="1129"/>
                    </a:moveTo>
                    <a:cubicBezTo>
                      <a:pt x="4629" y="1129"/>
                      <a:pt x="4996" y="1199"/>
                      <a:pt x="5346" y="1343"/>
                    </a:cubicBezTo>
                    <a:cubicBezTo>
                      <a:pt x="6400" y="1780"/>
                      <a:pt x="7089" y="2810"/>
                      <a:pt x="7089" y="3954"/>
                    </a:cubicBezTo>
                    <a:cubicBezTo>
                      <a:pt x="7086" y="5511"/>
                      <a:pt x="5825" y="6773"/>
                      <a:pt x="4265" y="6776"/>
                    </a:cubicBezTo>
                    <a:cubicBezTo>
                      <a:pt x="3124" y="6776"/>
                      <a:pt x="2094" y="6089"/>
                      <a:pt x="1657" y="5032"/>
                    </a:cubicBezTo>
                    <a:cubicBezTo>
                      <a:pt x="1221" y="3978"/>
                      <a:pt x="1461" y="2765"/>
                      <a:pt x="2268" y="1958"/>
                    </a:cubicBezTo>
                    <a:cubicBezTo>
                      <a:pt x="2808" y="1416"/>
                      <a:pt x="3530" y="1129"/>
                      <a:pt x="4265" y="1129"/>
                    </a:cubicBezTo>
                    <a:close/>
                    <a:moveTo>
                      <a:pt x="4265" y="0"/>
                    </a:moveTo>
                    <a:cubicBezTo>
                      <a:pt x="2666" y="0"/>
                      <a:pt x="1227" y="964"/>
                      <a:pt x="612" y="2440"/>
                    </a:cubicBezTo>
                    <a:cubicBezTo>
                      <a:pt x="1" y="3918"/>
                      <a:pt x="341" y="5616"/>
                      <a:pt x="1470" y="6749"/>
                    </a:cubicBezTo>
                    <a:cubicBezTo>
                      <a:pt x="2226" y="7504"/>
                      <a:pt x="3237" y="7905"/>
                      <a:pt x="4265" y="7905"/>
                    </a:cubicBezTo>
                    <a:cubicBezTo>
                      <a:pt x="4774" y="7905"/>
                      <a:pt x="5288" y="7806"/>
                      <a:pt x="5777" y="7604"/>
                    </a:cubicBezTo>
                    <a:cubicBezTo>
                      <a:pt x="7255" y="6993"/>
                      <a:pt x="8219" y="5550"/>
                      <a:pt x="8219" y="3954"/>
                    </a:cubicBezTo>
                    <a:cubicBezTo>
                      <a:pt x="8216" y="1771"/>
                      <a:pt x="6448" y="3"/>
                      <a:pt x="4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9" name="Google Shape;192;p17">
              <a:extLst>
                <a:ext uri="{FF2B5EF4-FFF2-40B4-BE49-F238E27FC236}">
                  <a16:creationId xmlns:a16="http://schemas.microsoft.com/office/drawing/2014/main" id="{9EA36730-8FA2-4F9C-88A1-B6E06E1AE938}"/>
                </a:ext>
              </a:extLst>
            </p:cNvPr>
            <p:cNvSpPr/>
            <p:nvPr/>
          </p:nvSpPr>
          <p:spPr>
            <a:xfrm>
              <a:off x="4577023" y="1838203"/>
              <a:ext cx="963402" cy="9630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Georgia Pro Cond" panose="02040506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000" b="1">
                <a:solidFill>
                  <a:schemeClr val="lt1"/>
                </a:solidFill>
                <a:latin typeface="Georgia Pro Cond" panose="02040506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" name="Google Shape;193;p17">
              <a:extLst>
                <a:ext uri="{FF2B5EF4-FFF2-40B4-BE49-F238E27FC236}">
                  <a16:creationId xmlns:a16="http://schemas.microsoft.com/office/drawing/2014/main" id="{7086ACB2-2FA8-426A-8E16-FD7AFC268B7D}"/>
                </a:ext>
              </a:extLst>
            </p:cNvPr>
            <p:cNvSpPr/>
            <p:nvPr/>
          </p:nvSpPr>
          <p:spPr>
            <a:xfrm>
              <a:off x="4577023" y="3410191"/>
              <a:ext cx="963402" cy="9630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Georgia Pro Cond" panose="02040506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000" b="1">
                <a:solidFill>
                  <a:schemeClr val="lt1"/>
                </a:solidFill>
                <a:latin typeface="Georgia Pro Cond" panose="02040506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" name="Google Shape;194;p17">
              <a:extLst>
                <a:ext uri="{FF2B5EF4-FFF2-40B4-BE49-F238E27FC236}">
                  <a16:creationId xmlns:a16="http://schemas.microsoft.com/office/drawing/2014/main" id="{98068D25-432D-41AC-A86C-1A41C2890912}"/>
                </a:ext>
              </a:extLst>
            </p:cNvPr>
            <p:cNvSpPr/>
            <p:nvPr/>
          </p:nvSpPr>
          <p:spPr>
            <a:xfrm>
              <a:off x="4577023" y="4982193"/>
              <a:ext cx="963402" cy="9630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Georgia Pro Cond" panose="02040506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000" b="1">
                <a:solidFill>
                  <a:schemeClr val="lt1"/>
                </a:solidFill>
                <a:latin typeface="Georgia Pro Cond" panose="02040506050405020303" pitchFamily="18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2" name="Google Shape;195;p17">
              <a:extLst>
                <a:ext uri="{FF2B5EF4-FFF2-40B4-BE49-F238E27FC236}">
                  <a16:creationId xmlns:a16="http://schemas.microsoft.com/office/drawing/2014/main" id="{AD6A8707-E79A-426B-82A5-BB3357CEA19C}"/>
                </a:ext>
              </a:extLst>
            </p:cNvPr>
            <p:cNvCxnSpPr>
              <a:stCxn id="6" idx="3"/>
              <a:endCxn id="20" idx="2"/>
            </p:cNvCxnSpPr>
            <p:nvPr/>
          </p:nvCxnSpPr>
          <p:spPr>
            <a:xfrm>
              <a:off x="4021455" y="3891725"/>
              <a:ext cx="55539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196;p17">
              <a:extLst>
                <a:ext uri="{FF2B5EF4-FFF2-40B4-BE49-F238E27FC236}">
                  <a16:creationId xmlns:a16="http://schemas.microsoft.com/office/drawing/2014/main" id="{69C22747-82FB-411B-8A1F-87C1DEA18745}"/>
                </a:ext>
              </a:extLst>
            </p:cNvPr>
            <p:cNvCxnSpPr>
              <a:stCxn id="20" idx="6"/>
              <a:endCxn id="8" idx="1"/>
            </p:cNvCxnSpPr>
            <p:nvPr/>
          </p:nvCxnSpPr>
          <p:spPr>
            <a:xfrm flipV="1">
              <a:off x="5540425" y="3891710"/>
              <a:ext cx="555575" cy="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197;p17">
              <a:extLst>
                <a:ext uri="{FF2B5EF4-FFF2-40B4-BE49-F238E27FC236}">
                  <a16:creationId xmlns:a16="http://schemas.microsoft.com/office/drawing/2014/main" id="{DF9EE633-0089-4D3E-9030-469F8FF1D820}"/>
                </a:ext>
              </a:extLst>
            </p:cNvPr>
            <p:cNvCxnSpPr>
              <a:stCxn id="6" idx="0"/>
              <a:endCxn id="19" idx="2"/>
            </p:cNvCxnSpPr>
            <p:nvPr/>
          </p:nvCxnSpPr>
          <p:spPr>
            <a:xfrm rot="16200000">
              <a:off x="3114862" y="1774164"/>
              <a:ext cx="916575" cy="2007753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198;p17">
              <a:extLst>
                <a:ext uri="{FF2B5EF4-FFF2-40B4-BE49-F238E27FC236}">
                  <a16:creationId xmlns:a16="http://schemas.microsoft.com/office/drawing/2014/main" id="{507AC4F8-87E6-44F8-87DC-7280A036E6EE}"/>
                </a:ext>
              </a:extLst>
            </p:cNvPr>
            <p:cNvCxnSpPr>
              <a:stCxn id="6" idx="2"/>
              <a:endCxn id="21" idx="2"/>
            </p:cNvCxnSpPr>
            <p:nvPr/>
          </p:nvCxnSpPr>
          <p:spPr>
            <a:xfrm rot="16200000" flipH="1">
              <a:off x="3114862" y="4001532"/>
              <a:ext cx="916575" cy="2007753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199;p17">
              <a:extLst>
                <a:ext uri="{FF2B5EF4-FFF2-40B4-BE49-F238E27FC236}">
                  <a16:creationId xmlns:a16="http://schemas.microsoft.com/office/drawing/2014/main" id="{17455772-1D18-4E4D-835F-27D46092E4EE}"/>
                </a:ext>
              </a:extLst>
            </p:cNvPr>
            <p:cNvCxnSpPr>
              <a:stCxn id="19" idx="6"/>
              <a:endCxn id="7" idx="1"/>
            </p:cNvCxnSpPr>
            <p:nvPr/>
          </p:nvCxnSpPr>
          <p:spPr>
            <a:xfrm>
              <a:off x="5540425" y="2319723"/>
              <a:ext cx="555575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00;p17">
              <a:extLst>
                <a:ext uri="{FF2B5EF4-FFF2-40B4-BE49-F238E27FC236}">
                  <a16:creationId xmlns:a16="http://schemas.microsoft.com/office/drawing/2014/main" id="{3A5BFDC6-6239-4733-B4BB-C3E318E05BCA}"/>
                </a:ext>
              </a:extLst>
            </p:cNvPr>
            <p:cNvCxnSpPr>
              <a:stCxn id="21" idx="6"/>
              <a:endCxn id="9" idx="1"/>
            </p:cNvCxnSpPr>
            <p:nvPr/>
          </p:nvCxnSpPr>
          <p:spPr>
            <a:xfrm flipV="1">
              <a:off x="5540425" y="5463697"/>
              <a:ext cx="555575" cy="1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7902A6-A583-47F9-974C-28BBD3531F54}"/>
                </a:ext>
              </a:extLst>
            </p:cNvPr>
            <p:cNvSpPr txBox="1"/>
            <p:nvPr/>
          </p:nvSpPr>
          <p:spPr>
            <a:xfrm>
              <a:off x="6429396" y="1810352"/>
              <a:ext cx="3193331" cy="10187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170">
                <a:defRPr/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/>
                  <a:sym typeface="Fira Sans Extra Condensed"/>
                </a:rPr>
                <a:t> Rank existing LWR sites for Tier 1 with largest potential hydrogen demand within 25 miles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cs typeface="Arial"/>
                <a:sym typeface="Fira Sans Extra Condensed"/>
              </a:endParaRPr>
            </a:p>
            <a:p>
              <a:pPr defTabSz="1219170">
                <a:defRPr/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/>
                  <a:sym typeface="Fira Sans Extra Condensed"/>
                </a:rPr>
                <a:t>-Potential</a:t>
              </a: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/>
                </a:rPr>
                <a:t> emission reduction possible for using nuclear-electrolytic H2 for Tier 1 facilities  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25918F-618F-42F6-89FD-ACFD83CD895E}"/>
                </a:ext>
              </a:extLst>
            </p:cNvPr>
            <p:cNvSpPr txBox="1"/>
            <p:nvPr/>
          </p:nvSpPr>
          <p:spPr>
            <a:xfrm>
              <a:off x="6429396" y="3357717"/>
              <a:ext cx="3193331" cy="10679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/>
                  <a:sym typeface="Fira Sans Extra Condensed"/>
                </a:rPr>
                <a:t>Randomly select 50 potential sites for new SMRs and rank by total potential hydrogen demand within 25 miles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defTabSz="1219170">
                <a:spcBef>
                  <a:spcPct val="20000"/>
                </a:spcBef>
                <a:defRPr/>
              </a:pPr>
              <a:endParaRPr lang="en-US" sz="200" b="1" dirty="0">
                <a:solidFill>
                  <a:srgbClr val="4D4D4D"/>
                </a:solidFill>
                <a:latin typeface="Candara" panose="020E0502030303020204" pitchFamily="34" charset="0"/>
              </a:endParaRPr>
            </a:p>
            <a:p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/>
                </a:rPr>
                <a:t>  </a:t>
              </a: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4B179B-B2F0-402E-9937-0FEC02218A05}"/>
                </a:ext>
              </a:extLst>
            </p:cNvPr>
            <p:cNvSpPr txBox="1"/>
            <p:nvPr/>
          </p:nvSpPr>
          <p:spPr>
            <a:xfrm>
              <a:off x="6429396" y="5062048"/>
              <a:ext cx="3193331" cy="8032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170">
                <a:defRPr/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/>
                  <a:sym typeface="Fira Sans Extra Condensed"/>
                </a:rPr>
                <a:t>Provide attribute data for Gulf Coast LWRs</a:t>
              </a:r>
            </a:p>
            <a:p>
              <a:pPr>
                <a:spcBef>
                  <a:spcPct val="20000"/>
                </a:spcBef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/>
                </a:rPr>
                <a:t>-Total potential hydrogen demand within 25 miles</a:t>
              </a:r>
              <a:endParaRPr lang="en-US" sz="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endParaRPr>
            </a:p>
            <a:p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/>
                </a:rPr>
                <a:t>-Distance to existing pipelines 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A5D91-BBC4-4A81-B3A9-4D090F1BD7FF}"/>
              </a:ext>
            </a:extLst>
          </p:cNvPr>
          <p:cNvGrpSpPr/>
          <p:nvPr/>
        </p:nvGrpSpPr>
        <p:grpSpPr>
          <a:xfrm>
            <a:off x="0" y="6448197"/>
            <a:ext cx="12191999" cy="181203"/>
            <a:chOff x="0" y="6448197"/>
            <a:chExt cx="12191999" cy="18120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06BAEA9-31C3-4DDF-B1A3-7C50D2710593}"/>
                </a:ext>
              </a:extLst>
            </p:cNvPr>
            <p:cNvSpPr/>
            <p:nvPr/>
          </p:nvSpPr>
          <p:spPr>
            <a:xfrm>
              <a:off x="0" y="6448197"/>
              <a:ext cx="11014348" cy="18120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7D0AE33-D7F9-4666-BE01-18AA379A637B}"/>
                </a:ext>
              </a:extLst>
            </p:cNvPr>
            <p:cNvSpPr/>
            <p:nvPr/>
          </p:nvSpPr>
          <p:spPr>
            <a:xfrm>
              <a:off x="11267076" y="6448197"/>
              <a:ext cx="924923" cy="181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37FF5FD-8A17-4974-A503-DCF24C477AAD}"/>
              </a:ext>
            </a:extLst>
          </p:cNvPr>
          <p:cNvSpPr/>
          <p:nvPr/>
        </p:nvSpPr>
        <p:spPr>
          <a:xfrm>
            <a:off x="0" y="318599"/>
            <a:ext cx="11016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47900E7-1EDB-9D2C-E29A-6DF4BA11CEBF}"/>
              </a:ext>
            </a:extLst>
          </p:cNvPr>
          <p:cNvSpPr txBox="1">
            <a:spLocks/>
          </p:cNvSpPr>
          <p:nvPr/>
        </p:nvSpPr>
        <p:spPr>
          <a:xfrm>
            <a:off x="372970" y="899667"/>
            <a:ext cx="10802900" cy="63549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1597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Introduction to the </a:t>
            </a:r>
            <a:r>
              <a:rPr lang="en-US" dirty="0" err="1">
                <a:latin typeface="Arial"/>
                <a:cs typeface="Arial"/>
              </a:rPr>
              <a:t>Demo~Scenarios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64016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0828F-54FE-E3BA-C838-C0B6C3992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28" y="1149927"/>
            <a:ext cx="6959616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3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374215-369C-5538-FAED-C38EAB26D5C0}"/>
              </a:ext>
            </a:extLst>
          </p:cNvPr>
          <p:cNvSpPr txBox="1"/>
          <p:nvPr/>
        </p:nvSpPr>
        <p:spPr>
          <a:xfrm>
            <a:off x="1371599" y="1759527"/>
            <a:ext cx="888076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cs typeface="Arial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90208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5F0E3-6011-46F3-FE0E-97BD7926A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774" y="1287954"/>
            <a:ext cx="6711810" cy="5582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7B54CB-8CF6-DD4F-6950-D1F653AAC081}"/>
              </a:ext>
            </a:extLst>
          </p:cNvPr>
          <p:cNvSpPr txBox="1"/>
          <p:nvPr/>
        </p:nvSpPr>
        <p:spPr>
          <a:xfrm>
            <a:off x="4053884" y="793262"/>
            <a:ext cx="50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Application Landing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376F-F1FE-FF81-9C54-2A693340BCE2}"/>
              </a:ext>
            </a:extLst>
          </p:cNvPr>
          <p:cNvSpPr txBox="1"/>
          <p:nvPr/>
        </p:nvSpPr>
        <p:spPr>
          <a:xfrm>
            <a:off x="530942" y="4509719"/>
            <a:ext cx="2389238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Provides Users a Regional Overview of Hydrogen Demand </a:t>
            </a:r>
          </a:p>
        </p:txBody>
      </p:sp>
    </p:spTree>
    <p:extLst>
      <p:ext uri="{BB962C8B-B14F-4D97-AF65-F5344CB8AC3E}">
        <p14:creationId xmlns:p14="http://schemas.microsoft.com/office/powerpoint/2010/main" val="208758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957AFF-9A7F-6EF9-25CD-FDEF1B8C0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73" y="1304837"/>
            <a:ext cx="8497486" cy="5477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75368C-03D2-9365-9AF4-ADBB7D9F11FE}"/>
              </a:ext>
            </a:extLst>
          </p:cNvPr>
          <p:cNvSpPr txBox="1"/>
          <p:nvPr/>
        </p:nvSpPr>
        <p:spPr>
          <a:xfrm>
            <a:off x="4007720" y="874003"/>
            <a:ext cx="558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Mapping Component: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F3078-2ED4-F01B-832D-A00F635A363B}"/>
              </a:ext>
            </a:extLst>
          </p:cNvPr>
          <p:cNvSpPr txBox="1"/>
          <p:nvPr/>
        </p:nvSpPr>
        <p:spPr>
          <a:xfrm>
            <a:off x="309714" y="2351782"/>
            <a:ext cx="2050028" cy="20621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Web GIS – Allows users to choose relevant spatial layers (in green), and see the data in the interactive map located on the right side of the tool. </a:t>
            </a:r>
          </a:p>
        </p:txBody>
      </p:sp>
    </p:spTree>
    <p:extLst>
      <p:ext uri="{BB962C8B-B14F-4D97-AF65-F5344CB8AC3E}">
        <p14:creationId xmlns:p14="http://schemas.microsoft.com/office/powerpoint/2010/main" val="209539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3CAE2-510F-5070-50B1-9AF5F939F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332" y="1449193"/>
            <a:ext cx="8192643" cy="5315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DA72F8-B341-28A2-8DF8-2C94E10FCE8A}"/>
              </a:ext>
            </a:extLst>
          </p:cNvPr>
          <p:cNvSpPr txBox="1"/>
          <p:nvPr/>
        </p:nvSpPr>
        <p:spPr>
          <a:xfrm>
            <a:off x="3349487" y="914400"/>
            <a:ext cx="530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Download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747BF-68BB-5E06-1E0B-DF2994CEE51E}"/>
              </a:ext>
            </a:extLst>
          </p:cNvPr>
          <p:cNvSpPr txBox="1"/>
          <p:nvPr/>
        </p:nvSpPr>
        <p:spPr>
          <a:xfrm>
            <a:off x="7406902" y="5525622"/>
            <a:ext cx="2500162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Users can download selected data in  multiple formats for use in other applications /research.</a:t>
            </a:r>
          </a:p>
        </p:txBody>
      </p:sp>
    </p:spTree>
    <p:extLst>
      <p:ext uri="{BB962C8B-B14F-4D97-AF65-F5344CB8AC3E}">
        <p14:creationId xmlns:p14="http://schemas.microsoft.com/office/powerpoint/2010/main" val="411014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B519-E174-158D-B670-844501D5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FY24 Accomplishments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5138-A322-3784-604F-68EE45FED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91440" bIns="45720" rtlCol="0" anchor="t">
            <a:noAutofit/>
          </a:bodyPr>
          <a:lstStyle/>
          <a:p>
            <a:r>
              <a:rPr lang="en-US" sz="2200" dirty="0">
                <a:latin typeface="Arial"/>
                <a:cs typeface="Arial"/>
              </a:rPr>
              <a:t>M4 Completed (October)- developed a plan for the database </a:t>
            </a:r>
          </a:p>
          <a:p>
            <a:r>
              <a:rPr lang="en-US" sz="2200" dirty="0">
                <a:latin typeface="Arial"/>
                <a:cs typeface="Arial"/>
              </a:rPr>
              <a:t>M4 Completed (April)- data gathering for carbon resources, transport and storage (including biomass)</a:t>
            </a:r>
          </a:p>
          <a:p>
            <a:r>
              <a:rPr lang="en-US" sz="2200" dirty="0">
                <a:latin typeface="Arial"/>
                <a:cs typeface="Arial"/>
              </a:rPr>
              <a:t>M3- data mining for hydrogen and CO2 demand, storage, and transportation infrastructure, demonstration of the database </a:t>
            </a:r>
          </a:p>
        </p:txBody>
      </p:sp>
    </p:spTree>
    <p:extLst>
      <p:ext uri="{BB962C8B-B14F-4D97-AF65-F5344CB8AC3E}">
        <p14:creationId xmlns:p14="http://schemas.microsoft.com/office/powerpoint/2010/main" val="338038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94D5-8BFE-31BC-4B7E-8160DD43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FY24 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4635D-B213-30B7-B691-25EEA4514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91440" bIns="45720" rtlCol="0" anchor="t">
            <a:noAutofit/>
          </a:bodyPr>
          <a:lstStyle/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r>
              <a:rPr lang="en-US" sz="2000">
                <a:latin typeface="Arial"/>
                <a:cs typeface="Arial"/>
              </a:rPr>
              <a:t>Finalize prototype</a:t>
            </a:r>
          </a:p>
          <a:p>
            <a:r>
              <a:rPr lang="en-US" sz="2000" dirty="0">
                <a:latin typeface="Arial"/>
                <a:cs typeface="Arial"/>
              </a:rPr>
              <a:t>Continue developing new data streams</a:t>
            </a:r>
          </a:p>
          <a:p>
            <a:r>
              <a:rPr lang="en-US" sz="2000" dirty="0">
                <a:latin typeface="Arial"/>
                <a:cs typeface="Arial"/>
              </a:rPr>
              <a:t>Improve modeling capabilities </a:t>
            </a:r>
          </a:p>
          <a:p>
            <a:r>
              <a:rPr lang="en-US" sz="2000" dirty="0">
                <a:latin typeface="Arial"/>
                <a:cs typeface="Arial"/>
              </a:rPr>
              <a:t>Complete tool development </a:t>
            </a:r>
          </a:p>
          <a:p>
            <a:r>
              <a:rPr lang="en-US" sz="2000" dirty="0">
                <a:latin typeface="Arial"/>
                <a:cs typeface="Arial"/>
              </a:rPr>
              <a:t>Complete beta testing</a:t>
            </a:r>
          </a:p>
          <a:p>
            <a:r>
              <a:rPr lang="en-US" sz="2000" dirty="0">
                <a:latin typeface="Arial"/>
                <a:cs typeface="Arial"/>
              </a:rPr>
              <a:t>Release final tool to public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AEBE-4905-52A2-1043-9EBAA394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CBEF6-44F8-8253-4ACC-72806AD58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91440" bIns="45720" rtlCol="0"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Geographically expand datasets for full coverage of the US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Evaluation of synfuels production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Implement more sophisticated modeling to draw broader conclusions 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Leverage STAND policy components and expand to include policy/incentives around existing LWRs and new hydrogen facilities 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Add risk assessment 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0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5891-DF37-50F3-F1E7-7738CCFA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61" y="931584"/>
            <a:ext cx="10802900" cy="715148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Attendees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Jason Marcinkoski – DOE Federal Program Manager </a:t>
            </a:r>
            <a:br>
              <a:rPr lang="en-US" sz="1800" dirty="0">
                <a:latin typeface="Arial"/>
                <a:cs typeface="Arial"/>
              </a:rPr>
            </a:b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Richard D. Boardman – FPOG Pathway Lead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Todd Knighton – Principal Investigator</a:t>
            </a:r>
            <a:br>
              <a:rPr lang="en-US" sz="1800" dirty="0">
                <a:latin typeface="Arial"/>
                <a:cs typeface="Arial"/>
              </a:rPr>
            </a:b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Team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Maria A. Herrera Diaz 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Gabrielle Hoelzle 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Kathleen P. Sweeney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Adarsh P. Bafana 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Neeraj C. Hanumante 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Kevin Daley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Craig Primer</a:t>
            </a:r>
            <a:br>
              <a:rPr lang="en-US" sz="1800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8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51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5891-DF37-50F3-F1E7-7738CCFA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61" y="931584"/>
            <a:ext cx="10802900" cy="715148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Agenda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889B5F-B309-303A-B201-9B7FA663A79E}"/>
              </a:ext>
            </a:extLst>
          </p:cNvPr>
          <p:cNvGrpSpPr/>
          <p:nvPr/>
        </p:nvGrpSpPr>
        <p:grpSpPr>
          <a:xfrm>
            <a:off x="322730" y="1640542"/>
            <a:ext cx="11438964" cy="4882768"/>
            <a:chOff x="3744976" y="1403677"/>
            <a:chExt cx="7799842" cy="44810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A18DBB-3EC8-5425-7118-F726FBB69747}"/>
                </a:ext>
              </a:extLst>
            </p:cNvPr>
            <p:cNvSpPr/>
            <p:nvPr/>
          </p:nvSpPr>
          <p:spPr>
            <a:xfrm>
              <a:off x="3997231" y="1409358"/>
              <a:ext cx="7497715" cy="583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426ECA-0CE2-DF8B-753F-35DA7993512F}"/>
                </a:ext>
              </a:extLst>
            </p:cNvPr>
            <p:cNvSpPr/>
            <p:nvPr/>
          </p:nvSpPr>
          <p:spPr>
            <a:xfrm>
              <a:off x="11361935" y="1409358"/>
              <a:ext cx="54913" cy="583725"/>
            </a:xfrm>
            <a:prstGeom prst="rect">
              <a:avLst/>
            </a:prstGeom>
            <a:solidFill>
              <a:srgbClr val="1C3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050B56-2D2E-BF2D-C3C7-D71EA56B8502}"/>
                </a:ext>
              </a:extLst>
            </p:cNvPr>
            <p:cNvSpPr/>
            <p:nvPr/>
          </p:nvSpPr>
          <p:spPr>
            <a:xfrm>
              <a:off x="11242067" y="1409358"/>
              <a:ext cx="54913" cy="583725"/>
            </a:xfrm>
            <a:prstGeom prst="rect">
              <a:avLst/>
            </a:prstGeom>
            <a:solidFill>
              <a:srgbClr val="1C3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4F396C-A9C1-A053-D02B-B45D7996D19C}"/>
                </a:ext>
              </a:extLst>
            </p:cNvPr>
            <p:cNvSpPr/>
            <p:nvPr/>
          </p:nvSpPr>
          <p:spPr>
            <a:xfrm>
              <a:off x="3744976" y="1403677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rgbClr val="1C3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CEF2EC-312A-9AF6-5BE9-0F21DEA81441}"/>
                </a:ext>
              </a:extLst>
            </p:cNvPr>
            <p:cNvSpPr/>
            <p:nvPr/>
          </p:nvSpPr>
          <p:spPr>
            <a:xfrm>
              <a:off x="4020245" y="3342221"/>
              <a:ext cx="7508887" cy="583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64F84C-44D5-57BF-9500-F5FD35489D68}"/>
                </a:ext>
              </a:extLst>
            </p:cNvPr>
            <p:cNvSpPr/>
            <p:nvPr/>
          </p:nvSpPr>
          <p:spPr>
            <a:xfrm>
              <a:off x="11396121" y="3342221"/>
              <a:ext cx="54913" cy="5837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0D3988-E25C-8D09-CCD0-B7F41C3AA6E7}"/>
                </a:ext>
              </a:extLst>
            </p:cNvPr>
            <p:cNvSpPr/>
            <p:nvPr/>
          </p:nvSpPr>
          <p:spPr>
            <a:xfrm>
              <a:off x="11276253" y="3342221"/>
              <a:ext cx="54913" cy="5837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66E3E9-A49E-8A4F-24DF-3CB9A0E19AEE}"/>
                </a:ext>
              </a:extLst>
            </p:cNvPr>
            <p:cNvSpPr/>
            <p:nvPr/>
          </p:nvSpPr>
          <p:spPr>
            <a:xfrm>
              <a:off x="3744976" y="3342680"/>
              <a:ext cx="391741" cy="602091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55C355-8632-8F82-115B-52E529099475}"/>
                </a:ext>
              </a:extLst>
            </p:cNvPr>
            <p:cNvSpPr/>
            <p:nvPr/>
          </p:nvSpPr>
          <p:spPr>
            <a:xfrm>
              <a:off x="4061331" y="4329919"/>
              <a:ext cx="7483487" cy="583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FE2D93-2ACF-03AC-A570-E34035306C8C}"/>
                </a:ext>
              </a:extLst>
            </p:cNvPr>
            <p:cNvSpPr/>
            <p:nvPr/>
          </p:nvSpPr>
          <p:spPr>
            <a:xfrm>
              <a:off x="11411807" y="4329919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84328B-51AF-A717-356D-0271A50117DB}"/>
                </a:ext>
              </a:extLst>
            </p:cNvPr>
            <p:cNvSpPr/>
            <p:nvPr/>
          </p:nvSpPr>
          <p:spPr>
            <a:xfrm>
              <a:off x="11291939" y="4329919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0992A7-62FF-35AD-FA55-BC0D0D7935E1}"/>
                </a:ext>
              </a:extLst>
            </p:cNvPr>
            <p:cNvSpPr/>
            <p:nvPr/>
          </p:nvSpPr>
          <p:spPr>
            <a:xfrm>
              <a:off x="3744976" y="4322008"/>
              <a:ext cx="423916" cy="59203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7FFE5C42-5B7B-90C4-276B-7B428B2F6454}"/>
                </a:ext>
              </a:extLst>
            </p:cNvPr>
            <p:cNvSpPr/>
            <p:nvPr/>
          </p:nvSpPr>
          <p:spPr>
            <a:xfrm>
              <a:off x="3839196" y="5291282"/>
              <a:ext cx="7684305" cy="583725"/>
            </a:xfrm>
            <a:custGeom>
              <a:avLst/>
              <a:gdLst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3774" h="648001">
                  <a:moveTo>
                    <a:pt x="0" y="0"/>
                  </a:moveTo>
                  <a:lnTo>
                    <a:pt x="324000" y="0"/>
                  </a:lnTo>
                  <a:lnTo>
                    <a:pt x="324000" y="1"/>
                  </a:lnTo>
                  <a:lnTo>
                    <a:pt x="8073774" y="1"/>
                  </a:lnTo>
                  <a:lnTo>
                    <a:pt x="8073774" y="648001"/>
                  </a:lnTo>
                  <a:lnTo>
                    <a:pt x="180083" y="648001"/>
                  </a:lnTo>
                  <a:cubicBezTo>
                    <a:pt x="253455" y="535049"/>
                    <a:pt x="266795" y="422095"/>
                    <a:pt x="180083" y="288000"/>
                  </a:cubicBez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BA7467-B44D-C5CB-582A-A9BEEBA097F3}"/>
                </a:ext>
              </a:extLst>
            </p:cNvPr>
            <p:cNvSpPr/>
            <p:nvPr/>
          </p:nvSpPr>
          <p:spPr>
            <a:xfrm>
              <a:off x="11390490" y="5291282"/>
              <a:ext cx="54913" cy="583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35D2E9-E872-34E3-4F35-1075A6EDA89D}"/>
                </a:ext>
              </a:extLst>
            </p:cNvPr>
            <p:cNvSpPr/>
            <p:nvPr/>
          </p:nvSpPr>
          <p:spPr>
            <a:xfrm>
              <a:off x="11270622" y="5291282"/>
              <a:ext cx="54913" cy="583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2BE063-3A4B-2A2F-A3C7-2072EDE1CA40}"/>
                </a:ext>
              </a:extLst>
            </p:cNvPr>
            <p:cNvSpPr/>
            <p:nvPr/>
          </p:nvSpPr>
          <p:spPr>
            <a:xfrm>
              <a:off x="3744976" y="5293086"/>
              <a:ext cx="396567" cy="59163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Isosceles Triangle 1">
              <a:extLst>
                <a:ext uri="{FF2B5EF4-FFF2-40B4-BE49-F238E27FC236}">
                  <a16:creationId xmlns:a16="http://schemas.microsoft.com/office/drawing/2014/main" id="{295E9453-24FA-DAFA-7A6E-C2926339E2E9}"/>
                </a:ext>
              </a:extLst>
            </p:cNvPr>
            <p:cNvSpPr/>
            <p:nvPr/>
          </p:nvSpPr>
          <p:spPr>
            <a:xfrm>
              <a:off x="3782411" y="2379374"/>
              <a:ext cx="7757177" cy="583725"/>
            </a:xfrm>
            <a:custGeom>
              <a:avLst/>
              <a:gdLst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1851" h="648000">
                  <a:moveTo>
                    <a:pt x="208160" y="0"/>
                  </a:moveTo>
                  <a:lnTo>
                    <a:pt x="8101851" y="0"/>
                  </a:lnTo>
                  <a:lnTo>
                    <a:pt x="8101851" y="648000"/>
                  </a:lnTo>
                  <a:lnTo>
                    <a:pt x="416319" y="648000"/>
                  </a:lnTo>
                  <a:lnTo>
                    <a:pt x="208160" y="648000"/>
                  </a:lnTo>
                  <a:lnTo>
                    <a:pt x="0" y="648000"/>
                  </a:lnTo>
                  <a:cubicBezTo>
                    <a:pt x="94637" y="536995"/>
                    <a:pt x="81060" y="391484"/>
                    <a:pt x="283910" y="314984"/>
                  </a:cubicBezTo>
                  <a:cubicBezTo>
                    <a:pt x="478696" y="115099"/>
                    <a:pt x="208160" y="96368"/>
                    <a:pt x="20816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7E6D4F6-38F5-0EC8-EA06-B1A69D3EADB1}"/>
                </a:ext>
              </a:extLst>
            </p:cNvPr>
            <p:cNvSpPr/>
            <p:nvPr/>
          </p:nvSpPr>
          <p:spPr>
            <a:xfrm>
              <a:off x="3744976" y="2372949"/>
              <a:ext cx="396164" cy="59203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672980-B497-53F9-0A89-66431F0C54FB}"/>
                </a:ext>
              </a:extLst>
            </p:cNvPr>
            <p:cNvSpPr/>
            <p:nvPr/>
          </p:nvSpPr>
          <p:spPr>
            <a:xfrm>
              <a:off x="11406577" y="2379374"/>
              <a:ext cx="54913" cy="5837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AC669-5031-D31A-8461-86D3D64DDF41}"/>
                </a:ext>
              </a:extLst>
            </p:cNvPr>
            <p:cNvSpPr/>
            <p:nvPr/>
          </p:nvSpPr>
          <p:spPr>
            <a:xfrm>
              <a:off x="11286709" y="2379374"/>
              <a:ext cx="54913" cy="5837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07FC41-822F-F7A3-B1D6-BD499AEDAB76}"/>
                </a:ext>
              </a:extLst>
            </p:cNvPr>
            <p:cNvSpPr txBox="1"/>
            <p:nvPr/>
          </p:nvSpPr>
          <p:spPr bwMode="auto">
            <a:xfrm>
              <a:off x="4563979" y="1555723"/>
              <a:ext cx="5340042" cy="35034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Georgia Pro Light"/>
                </a:rPr>
                <a:t>Background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0FB98A-F11C-4D24-019C-528043B93AFF}"/>
                </a:ext>
              </a:extLst>
            </p:cNvPr>
            <p:cNvSpPr txBox="1"/>
            <p:nvPr/>
          </p:nvSpPr>
          <p:spPr bwMode="auto">
            <a:xfrm>
              <a:off x="4563979" y="3474253"/>
              <a:ext cx="5340042" cy="338945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Georgia Pro Light"/>
                </a:rPr>
                <a:t>Project Timeline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D04F0E-786B-54A8-0956-B989A660DEE7}"/>
                </a:ext>
              </a:extLst>
            </p:cNvPr>
            <p:cNvSpPr txBox="1"/>
            <p:nvPr/>
          </p:nvSpPr>
          <p:spPr bwMode="auto">
            <a:xfrm>
              <a:off x="4563979" y="4476055"/>
              <a:ext cx="5340042" cy="338945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Georgia Pro Light"/>
                </a:rPr>
                <a:t>Introduction to the </a:t>
              </a:r>
              <a:r>
                <a:rPr lang="en-GB" b="1" dirty="0" err="1">
                  <a:latin typeface="Georgia Pro Light"/>
                </a:rPr>
                <a:t>Demo~Scenarios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034E6D-2EAB-EC8E-9320-A1649E3B75BE}"/>
                </a:ext>
              </a:extLst>
            </p:cNvPr>
            <p:cNvSpPr txBox="1"/>
            <p:nvPr/>
          </p:nvSpPr>
          <p:spPr bwMode="auto">
            <a:xfrm>
              <a:off x="4563979" y="5449501"/>
              <a:ext cx="5340042" cy="338945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Georgia Pro Light"/>
                </a:rPr>
                <a:t>Future Work</a:t>
              </a:r>
              <a:endParaRPr lang="en-US" b="1" dirty="0">
                <a:latin typeface="Georgia Pro Light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A3D611E-F361-7A9E-08B2-6702EA25BAFA}"/>
              </a:ext>
            </a:extLst>
          </p:cNvPr>
          <p:cNvSpPr txBox="1"/>
          <p:nvPr/>
        </p:nvSpPr>
        <p:spPr bwMode="auto">
          <a:xfrm>
            <a:off x="1523849" y="2875464"/>
            <a:ext cx="7831511" cy="369332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Georgia Pro Light"/>
              </a:rPr>
              <a:t>Goals and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3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53D6-22AA-FAD3-12CB-23794B22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Background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87D0A-57D5-B1A2-47CD-506D27562FFC}"/>
              </a:ext>
            </a:extLst>
          </p:cNvPr>
          <p:cNvSpPr txBox="1"/>
          <p:nvPr/>
        </p:nvSpPr>
        <p:spPr>
          <a:xfrm>
            <a:off x="368877" y="2053645"/>
            <a:ext cx="5358244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ptos"/>
              </a:rPr>
              <a:t>Assessing opportunities for hydrogen and carbon dioxide capture, transport, utilization, and storage infrastructure is vital for meeting current and future energy and industrial sector demand needs to reach net-zero. </a:t>
            </a:r>
          </a:p>
          <a:p>
            <a:endParaRPr lang="en-US" sz="2400" dirty="0">
              <a:latin typeface="Aptos"/>
            </a:endParaRPr>
          </a:p>
          <a:p>
            <a:endParaRPr lang="en-US" sz="2400" dirty="0">
              <a:latin typeface="Aptos"/>
            </a:endParaRPr>
          </a:p>
          <a:p>
            <a:endParaRPr lang="en-US" sz="2200" dirty="0">
              <a:cs typeface="Arial"/>
            </a:endParaRPr>
          </a:p>
          <a:p>
            <a:endParaRPr lang="en-US" dirty="0">
              <a:latin typeface="Apto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F37B79-FA47-6D0D-ACB9-5E40BED42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2" r="23339"/>
          <a:stretch/>
        </p:blipFill>
        <p:spPr>
          <a:xfrm>
            <a:off x="5727121" y="1596992"/>
            <a:ext cx="6295546" cy="470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6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1E8989-B73F-4862-BDC6-126F4B44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48" y="946531"/>
            <a:ext cx="10802900" cy="71514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Goals and Objectives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FE84E-3E73-FAB7-6465-D233BCC3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5</a:t>
            </a:fld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7566816-6E77-4CBC-8107-939766408482}"/>
              </a:ext>
            </a:extLst>
          </p:cNvPr>
          <p:cNvGrpSpPr/>
          <p:nvPr/>
        </p:nvGrpSpPr>
        <p:grpSpPr>
          <a:xfrm>
            <a:off x="-303781" y="1300434"/>
            <a:ext cx="12346258" cy="5283958"/>
            <a:chOff x="-6936" y="766446"/>
            <a:chExt cx="12047558" cy="523693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3574EA7-4415-4D3B-9017-FD6C528ECAB6}"/>
                </a:ext>
              </a:extLst>
            </p:cNvPr>
            <p:cNvSpPr/>
            <p:nvPr/>
          </p:nvSpPr>
          <p:spPr>
            <a:xfrm rot="2700000">
              <a:off x="4746941" y="2232341"/>
              <a:ext cx="2698118" cy="2698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5C56BBB-7EEA-4DB2-8892-38A950A9B23F}"/>
                </a:ext>
              </a:extLst>
            </p:cNvPr>
            <p:cNvSpPr/>
            <p:nvPr/>
          </p:nvSpPr>
          <p:spPr>
            <a:xfrm rot="2700000">
              <a:off x="4987147" y="2472547"/>
              <a:ext cx="2217707" cy="22177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230F0F8-5E3D-42BA-8FEE-49D803324678}"/>
                </a:ext>
              </a:extLst>
            </p:cNvPr>
            <p:cNvSpPr/>
            <p:nvPr/>
          </p:nvSpPr>
          <p:spPr>
            <a:xfrm rot="8100000">
              <a:off x="4876451" y="2039636"/>
              <a:ext cx="133350" cy="777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DC826BC-B7B7-40D6-A6C5-E150330A014D}"/>
                </a:ext>
              </a:extLst>
            </p:cNvPr>
            <p:cNvSpPr/>
            <p:nvPr/>
          </p:nvSpPr>
          <p:spPr>
            <a:xfrm rot="13500000">
              <a:off x="6029325" y="1562100"/>
              <a:ext cx="133350" cy="403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556C71E-A49E-4133-9B0C-DFCF42E90781}"/>
                </a:ext>
              </a:extLst>
            </p:cNvPr>
            <p:cNvSpPr/>
            <p:nvPr/>
          </p:nvSpPr>
          <p:spPr>
            <a:xfrm rot="8100000">
              <a:off x="6761212" y="3402842"/>
              <a:ext cx="133350" cy="1820888"/>
            </a:xfrm>
            <a:prstGeom prst="rect">
              <a:avLst/>
            </a:prstGeom>
            <a:solidFill>
              <a:srgbClr val="1C3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474A790-B792-42CC-96B4-55B7929C5981}"/>
                </a:ext>
              </a:extLst>
            </p:cNvPr>
            <p:cNvSpPr/>
            <p:nvPr/>
          </p:nvSpPr>
          <p:spPr>
            <a:xfrm rot="2700000">
              <a:off x="5218995" y="2704395"/>
              <a:ext cx="1754010" cy="17540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E3DF680-0903-443D-BC74-BED8F114B9D9}"/>
                </a:ext>
              </a:extLst>
            </p:cNvPr>
            <p:cNvSpPr/>
            <p:nvPr/>
          </p:nvSpPr>
          <p:spPr>
            <a:xfrm rot="13500000">
              <a:off x="5169474" y="3625779"/>
              <a:ext cx="133350" cy="16065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48C398A-6498-41ED-8281-11107DF22D61}"/>
                </a:ext>
              </a:extLst>
            </p:cNvPr>
            <p:cNvSpPr/>
            <p:nvPr/>
          </p:nvSpPr>
          <p:spPr>
            <a:xfrm rot="2700000">
              <a:off x="5411951" y="2897351"/>
              <a:ext cx="1368099" cy="13680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334C6EB-BC70-49C1-AFFF-5E8C781758FE}"/>
                </a:ext>
              </a:extLst>
            </p:cNvPr>
            <p:cNvSpPr/>
            <p:nvPr/>
          </p:nvSpPr>
          <p:spPr>
            <a:xfrm>
              <a:off x="3702946" y="4621530"/>
              <a:ext cx="1381855" cy="13818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C75000C-8481-4924-ABB6-7A3520EF9CB6}"/>
                </a:ext>
              </a:extLst>
            </p:cNvPr>
            <p:cNvSpPr/>
            <p:nvPr/>
          </p:nvSpPr>
          <p:spPr>
            <a:xfrm>
              <a:off x="3881257" y="4799841"/>
              <a:ext cx="1025233" cy="10252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7AB95BB-C1CF-4750-ADBA-14EFA2337E52}"/>
                </a:ext>
              </a:extLst>
            </p:cNvPr>
            <p:cNvGrpSpPr/>
            <p:nvPr/>
          </p:nvGrpSpPr>
          <p:grpSpPr>
            <a:xfrm>
              <a:off x="3752114" y="1148492"/>
              <a:ext cx="1381855" cy="1381855"/>
              <a:chOff x="3752114" y="1148492"/>
              <a:chExt cx="1381855" cy="1381855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49E822C-E2C1-4683-935E-C4CF80D6862E}"/>
                  </a:ext>
                </a:extLst>
              </p:cNvPr>
              <p:cNvSpPr/>
              <p:nvPr/>
            </p:nvSpPr>
            <p:spPr>
              <a:xfrm>
                <a:off x="3752114" y="1148492"/>
                <a:ext cx="1381855" cy="138185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8679E1E-CA9D-47F3-8A1F-643B9003A8EA}"/>
                  </a:ext>
                </a:extLst>
              </p:cNvPr>
              <p:cNvSpPr/>
              <p:nvPr/>
            </p:nvSpPr>
            <p:spPr>
              <a:xfrm>
                <a:off x="3930425" y="1326803"/>
                <a:ext cx="1025233" cy="1025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5610967-BDC0-4DED-BBE7-4973400AC3A5}"/>
                </a:ext>
              </a:extLst>
            </p:cNvPr>
            <p:cNvGrpSpPr/>
            <p:nvPr/>
          </p:nvGrpSpPr>
          <p:grpSpPr>
            <a:xfrm>
              <a:off x="7115773" y="1148492"/>
              <a:ext cx="1381855" cy="1381855"/>
              <a:chOff x="7115773" y="1148492"/>
              <a:chExt cx="1381855" cy="1381855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1C6F1B87-3F4B-4B89-9A1B-B6D9B5DB5C0B}"/>
                  </a:ext>
                </a:extLst>
              </p:cNvPr>
              <p:cNvSpPr/>
              <p:nvPr/>
            </p:nvSpPr>
            <p:spPr>
              <a:xfrm>
                <a:off x="7115773" y="1148492"/>
                <a:ext cx="1381855" cy="138185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C8212A0-5AC1-49C4-A716-74329E94BA25}"/>
                  </a:ext>
                </a:extLst>
              </p:cNvPr>
              <p:cNvSpPr/>
              <p:nvPr/>
            </p:nvSpPr>
            <p:spPr>
              <a:xfrm>
                <a:off x="7294084" y="1326803"/>
                <a:ext cx="1025233" cy="1025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73E13F6-FB4F-43A3-AABC-46351B332542}"/>
                </a:ext>
              </a:extLst>
            </p:cNvPr>
            <p:cNvGrpSpPr/>
            <p:nvPr/>
          </p:nvGrpSpPr>
          <p:grpSpPr>
            <a:xfrm>
              <a:off x="7202566" y="4621530"/>
              <a:ext cx="1381855" cy="1381855"/>
              <a:chOff x="7202566" y="4621530"/>
              <a:chExt cx="1381855" cy="138185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AD43BF6-C770-4088-8D9B-45459C403C15}"/>
                  </a:ext>
                </a:extLst>
              </p:cNvPr>
              <p:cNvSpPr/>
              <p:nvPr/>
            </p:nvSpPr>
            <p:spPr>
              <a:xfrm>
                <a:off x="7202566" y="4621530"/>
                <a:ext cx="1381855" cy="1381855"/>
              </a:xfrm>
              <a:prstGeom prst="ellipse">
                <a:avLst/>
              </a:prstGeom>
              <a:solidFill>
                <a:srgbClr val="1C36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0384EAD-89A0-45D4-85EF-3050EF4B645C}"/>
                  </a:ext>
                </a:extLst>
              </p:cNvPr>
              <p:cNvSpPr/>
              <p:nvPr/>
            </p:nvSpPr>
            <p:spPr>
              <a:xfrm>
                <a:off x="7380877" y="4799841"/>
                <a:ext cx="1025233" cy="1025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553C8A9-BBE4-4545-8EB1-7DAEFD4F85AC}"/>
                </a:ext>
              </a:extLst>
            </p:cNvPr>
            <p:cNvGrpSpPr/>
            <p:nvPr/>
          </p:nvGrpSpPr>
          <p:grpSpPr>
            <a:xfrm>
              <a:off x="-6936" y="1141898"/>
              <a:ext cx="3728967" cy="1601047"/>
              <a:chOff x="58687" y="2414596"/>
              <a:chExt cx="3728967" cy="160104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D7A323D-1F9A-46E4-B345-2EB305C1B812}"/>
                  </a:ext>
                </a:extLst>
              </p:cNvPr>
              <p:cNvSpPr/>
              <p:nvPr/>
            </p:nvSpPr>
            <p:spPr>
              <a:xfrm>
                <a:off x="509957" y="3405567"/>
                <a:ext cx="3249464" cy="610076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Evaluate the current capacity, project the future infrastructure</a:t>
                </a: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  </a:t>
                </a: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 </a:t>
                </a:r>
                <a:endParaRPr lang="en-I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4B40F69-70FE-4CA4-933E-894FE2CBF878}"/>
                  </a:ext>
                </a:extLst>
              </p:cNvPr>
              <p:cNvSpPr/>
              <p:nvPr/>
            </p:nvSpPr>
            <p:spPr>
              <a:xfrm>
                <a:off x="58687" y="2414596"/>
                <a:ext cx="3728967" cy="1006625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accent2"/>
                    </a:solidFill>
                    <a:latin typeface="Arial"/>
                    <a:cs typeface="Arial"/>
                  </a:rPr>
                  <a:t>Current and future needs of CO</a:t>
                </a:r>
                <a:r>
                  <a:rPr lang="en-US" sz="900" b="1" dirty="0">
                    <a:solidFill>
                      <a:schemeClr val="accent2"/>
                    </a:solidFill>
                    <a:latin typeface="Arial"/>
                    <a:cs typeface="Arial"/>
                  </a:rPr>
                  <a:t>2 </a:t>
                </a:r>
                <a:r>
                  <a:rPr lang="en-US" sz="2000" b="1" dirty="0">
                    <a:solidFill>
                      <a:schemeClr val="accent2"/>
                    </a:solidFill>
                    <a:latin typeface="Arial"/>
                    <a:cs typeface="Arial"/>
                  </a:rPr>
                  <a:t>and  H</a:t>
                </a:r>
                <a:r>
                  <a:rPr lang="en-US" sz="900" b="1" dirty="0"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  <a:r>
                  <a:rPr lang="en-US" sz="2000" b="1" dirty="0">
                    <a:solidFill>
                      <a:schemeClr val="accent2"/>
                    </a:solidFill>
                    <a:latin typeface="Arial"/>
                    <a:cs typeface="Arial"/>
                  </a:rPr>
                  <a:t> infrastructure Close to the LWR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1BBD358-2CDD-4D07-8AD6-34CCA0CFDF3B}"/>
                </a:ext>
              </a:extLst>
            </p:cNvPr>
            <p:cNvGrpSpPr/>
            <p:nvPr/>
          </p:nvGrpSpPr>
          <p:grpSpPr>
            <a:xfrm>
              <a:off x="754936" y="4560057"/>
              <a:ext cx="2948011" cy="1193790"/>
              <a:chOff x="820559" y="2359717"/>
              <a:chExt cx="2948011" cy="1193790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D72E07-84EE-4686-9F58-7A1868BB5242}"/>
                  </a:ext>
                </a:extLst>
              </p:cNvPr>
              <p:cNvSpPr/>
              <p:nvPr/>
            </p:nvSpPr>
            <p:spPr>
              <a:xfrm>
                <a:off x="820559" y="2821416"/>
                <a:ext cx="2882387" cy="732091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Evaluate 3 scenarios to analyze hydrogen production opportunities </a:t>
                </a:r>
              </a:p>
              <a:p>
                <a:pPr algn="r"/>
                <a:r>
                  <a:rPr lang="en-US" sz="1400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/>
                    <a:cs typeface="Arial"/>
                  </a:rPr>
                  <a:t>.</a:t>
                </a:r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 </a:t>
                </a:r>
                <a:endParaRPr lang="en-I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E4DAA16-3B99-492E-8243-45DAC431036C}"/>
                  </a:ext>
                </a:extLst>
              </p:cNvPr>
              <p:cNvSpPr/>
              <p:nvPr/>
            </p:nvSpPr>
            <p:spPr>
              <a:xfrm>
                <a:off x="867876" y="2359717"/>
                <a:ext cx="2900694" cy="396550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accent1"/>
                    </a:solidFill>
                    <a:latin typeface="Arial"/>
                    <a:cs typeface="Arial"/>
                  </a:rPr>
                  <a:t>Demonstration</a:t>
                </a:r>
                <a:endPara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791E366-B3CE-49CA-BBAE-B3BB84DDBFFB}"/>
                </a:ext>
              </a:extLst>
            </p:cNvPr>
            <p:cNvGrpSpPr/>
            <p:nvPr/>
          </p:nvGrpSpPr>
          <p:grpSpPr>
            <a:xfrm>
              <a:off x="8394093" y="766446"/>
              <a:ext cx="3646529" cy="1845756"/>
              <a:chOff x="1051673" y="2039144"/>
              <a:chExt cx="3646529" cy="1845756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BCABA8C-6470-4CBF-A16C-413D8980ADEA}"/>
                  </a:ext>
                </a:extLst>
              </p:cNvPr>
              <p:cNvSpPr/>
              <p:nvPr/>
            </p:nvSpPr>
            <p:spPr>
              <a:xfrm>
                <a:off x="1215892" y="2725756"/>
                <a:ext cx="3283281" cy="115914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Define potential business 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cases and estimate their economic feasibility </a:t>
                </a:r>
                <a:r>
                  <a:rPr lang="en-US" sz="14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/>
                    <a:cs typeface="Arial"/>
                  </a:rPr>
                  <a:t>and 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business cases for different systems of </a:t>
                </a:r>
                <a:r>
                  <a:rPr lang="en-US" sz="14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/>
                    <a:cs typeface="Arial"/>
                  </a:rPr>
                  <a:t>carbon and 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hydrogen</a:t>
                </a:r>
              </a:p>
              <a:p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lt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562CD06-4E61-4023-B68F-73CDBE142BF4}"/>
                  </a:ext>
                </a:extLst>
              </p:cNvPr>
              <p:cNvSpPr/>
              <p:nvPr/>
            </p:nvSpPr>
            <p:spPr>
              <a:xfrm>
                <a:off x="1051673" y="2039144"/>
                <a:ext cx="3646529" cy="701587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sz="2000" b="1">
                    <a:solidFill>
                      <a:schemeClr val="accent3"/>
                    </a:solidFill>
                    <a:latin typeface="Arial"/>
                    <a:cs typeface="Arial"/>
                  </a:rPr>
                  <a:t>Future Work: Cost and Business Case </a:t>
                </a:r>
                <a:r>
                  <a:rPr lang="en-US" sz="2000" b="1" dirty="0">
                    <a:solidFill>
                      <a:schemeClr val="accent3"/>
                    </a:solidFill>
                    <a:latin typeface="Arial"/>
                    <a:cs typeface="Arial"/>
                  </a:rPr>
                  <a:t>Analysis</a:t>
                </a:r>
                <a:endParaRPr lang="en-US" dirty="0">
                  <a:solidFill>
                    <a:schemeClr val="accent3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A84EB28-EA39-42F8-BE48-F19CD7C99ED7}"/>
                </a:ext>
              </a:extLst>
            </p:cNvPr>
            <p:cNvGrpSpPr/>
            <p:nvPr/>
          </p:nvGrpSpPr>
          <p:grpSpPr>
            <a:xfrm>
              <a:off x="8548879" y="4356822"/>
              <a:ext cx="3179767" cy="1076135"/>
              <a:chOff x="1206459" y="2156482"/>
              <a:chExt cx="3179767" cy="1076135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F790CF1-AD19-4083-8757-57F474F9C613}"/>
                  </a:ext>
                </a:extLst>
              </p:cNvPr>
              <p:cNvSpPr/>
              <p:nvPr/>
            </p:nvSpPr>
            <p:spPr>
              <a:xfrm>
                <a:off x="1309993" y="2927579"/>
                <a:ext cx="2392953" cy="305038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endPara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CE725B2-30E8-4D4F-B16F-E4F588A572FC}"/>
                  </a:ext>
                </a:extLst>
              </p:cNvPr>
              <p:cNvSpPr/>
              <p:nvPr/>
            </p:nvSpPr>
            <p:spPr>
              <a:xfrm>
                <a:off x="1206459" y="2156482"/>
                <a:ext cx="3179767" cy="701587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sz="2000" b="1" dirty="0">
                    <a:solidFill>
                      <a:srgbClr val="1C3665"/>
                    </a:solidFill>
                    <a:latin typeface="Arial"/>
                    <a:cs typeface="Arial"/>
                  </a:rPr>
                  <a:t>Tool Development for Infrastructure Mapping</a:t>
                </a:r>
                <a:endParaRPr lang="en-US" sz="2000" b="1" dirty="0">
                  <a:solidFill>
                    <a:srgbClr val="1C366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8" name="Google Shape;9161;p73">
            <a:extLst>
              <a:ext uri="{FF2B5EF4-FFF2-40B4-BE49-F238E27FC236}">
                <a16:creationId xmlns:a16="http://schemas.microsoft.com/office/drawing/2014/main" id="{B45AD801-AB70-2F69-DADE-83E8F5D450ED}"/>
              </a:ext>
            </a:extLst>
          </p:cNvPr>
          <p:cNvSpPr/>
          <p:nvPr/>
        </p:nvSpPr>
        <p:spPr>
          <a:xfrm>
            <a:off x="7451651" y="2060613"/>
            <a:ext cx="537421" cy="533178"/>
          </a:xfrm>
          <a:custGeom>
            <a:avLst/>
            <a:gdLst/>
            <a:ahLst/>
            <a:cxnLst/>
            <a:rect l="l" t="t" r="r" b="b"/>
            <a:pathLst>
              <a:path w="11910" h="11816" extrusionOk="0">
                <a:moveTo>
                  <a:pt x="5892" y="694"/>
                </a:moveTo>
                <a:cubicBezTo>
                  <a:pt x="7625" y="694"/>
                  <a:pt x="9043" y="2112"/>
                  <a:pt x="9043" y="3845"/>
                </a:cubicBezTo>
                <a:cubicBezTo>
                  <a:pt x="9043" y="5483"/>
                  <a:pt x="7751" y="6838"/>
                  <a:pt x="6081" y="6932"/>
                </a:cubicBezTo>
                <a:cubicBezTo>
                  <a:pt x="6018" y="6932"/>
                  <a:pt x="5987" y="6901"/>
                  <a:pt x="5924" y="6869"/>
                </a:cubicBezTo>
                <a:lnTo>
                  <a:pt x="5766" y="6711"/>
                </a:lnTo>
                <a:cubicBezTo>
                  <a:pt x="5297" y="6298"/>
                  <a:pt x="4683" y="6101"/>
                  <a:pt x="4072" y="6101"/>
                </a:cubicBezTo>
                <a:cubicBezTo>
                  <a:pt x="3985" y="6101"/>
                  <a:pt x="3899" y="6105"/>
                  <a:pt x="3813" y="6113"/>
                </a:cubicBezTo>
                <a:cubicBezTo>
                  <a:pt x="3151" y="5577"/>
                  <a:pt x="2773" y="4727"/>
                  <a:pt x="2773" y="3845"/>
                </a:cubicBezTo>
                <a:cubicBezTo>
                  <a:pt x="2773" y="2112"/>
                  <a:pt x="4191" y="694"/>
                  <a:pt x="5892" y="694"/>
                </a:cubicBezTo>
                <a:close/>
                <a:moveTo>
                  <a:pt x="4171" y="6822"/>
                </a:moveTo>
                <a:cubicBezTo>
                  <a:pt x="4577" y="6822"/>
                  <a:pt x="4979" y="6964"/>
                  <a:pt x="5294" y="7247"/>
                </a:cubicBezTo>
                <a:cubicBezTo>
                  <a:pt x="5420" y="7373"/>
                  <a:pt x="5735" y="7657"/>
                  <a:pt x="5892" y="7657"/>
                </a:cubicBezTo>
                <a:lnTo>
                  <a:pt x="7972" y="7657"/>
                </a:lnTo>
                <a:cubicBezTo>
                  <a:pt x="8192" y="7657"/>
                  <a:pt x="8350" y="7814"/>
                  <a:pt x="8350" y="8003"/>
                </a:cubicBezTo>
                <a:cubicBezTo>
                  <a:pt x="8350" y="8192"/>
                  <a:pt x="8192" y="8350"/>
                  <a:pt x="7972" y="8350"/>
                </a:cubicBezTo>
                <a:lnTo>
                  <a:pt x="5514" y="8350"/>
                </a:lnTo>
                <a:cubicBezTo>
                  <a:pt x="5294" y="8350"/>
                  <a:pt x="5136" y="8507"/>
                  <a:pt x="5136" y="8728"/>
                </a:cubicBezTo>
                <a:cubicBezTo>
                  <a:pt x="5136" y="8917"/>
                  <a:pt x="5294" y="9074"/>
                  <a:pt x="5514" y="9074"/>
                </a:cubicBezTo>
                <a:lnTo>
                  <a:pt x="8224" y="9074"/>
                </a:lnTo>
                <a:cubicBezTo>
                  <a:pt x="8507" y="9074"/>
                  <a:pt x="8759" y="8948"/>
                  <a:pt x="8980" y="8759"/>
                </a:cubicBezTo>
                <a:lnTo>
                  <a:pt x="10492" y="7090"/>
                </a:lnTo>
                <a:cubicBezTo>
                  <a:pt x="10568" y="7033"/>
                  <a:pt x="10666" y="6987"/>
                  <a:pt x="10766" y="6987"/>
                </a:cubicBezTo>
                <a:cubicBezTo>
                  <a:pt x="10833" y="6987"/>
                  <a:pt x="10902" y="7008"/>
                  <a:pt x="10965" y="7058"/>
                </a:cubicBezTo>
                <a:cubicBezTo>
                  <a:pt x="11122" y="7184"/>
                  <a:pt x="11185" y="7373"/>
                  <a:pt x="11059" y="7531"/>
                </a:cubicBezTo>
                <a:lnTo>
                  <a:pt x="9389" y="9767"/>
                </a:lnTo>
                <a:cubicBezTo>
                  <a:pt x="9074" y="10209"/>
                  <a:pt x="8570" y="10492"/>
                  <a:pt x="8035" y="10492"/>
                </a:cubicBezTo>
                <a:lnTo>
                  <a:pt x="2773" y="10492"/>
                </a:lnTo>
                <a:lnTo>
                  <a:pt x="2773" y="7468"/>
                </a:lnTo>
                <a:lnTo>
                  <a:pt x="3025" y="7247"/>
                </a:lnTo>
                <a:cubicBezTo>
                  <a:pt x="3356" y="6964"/>
                  <a:pt x="3766" y="6822"/>
                  <a:pt x="4171" y="6822"/>
                </a:cubicBezTo>
                <a:close/>
                <a:moveTo>
                  <a:pt x="1734" y="6932"/>
                </a:moveTo>
                <a:cubicBezTo>
                  <a:pt x="1923" y="6932"/>
                  <a:pt x="2080" y="7090"/>
                  <a:pt x="2080" y="7310"/>
                </a:cubicBezTo>
                <a:lnTo>
                  <a:pt x="2080" y="10807"/>
                </a:lnTo>
                <a:cubicBezTo>
                  <a:pt x="2080" y="10996"/>
                  <a:pt x="1923" y="11154"/>
                  <a:pt x="1734" y="11154"/>
                </a:cubicBezTo>
                <a:lnTo>
                  <a:pt x="662" y="11154"/>
                </a:lnTo>
                <a:lnTo>
                  <a:pt x="662" y="6932"/>
                </a:lnTo>
                <a:close/>
                <a:moveTo>
                  <a:pt x="5924" y="1"/>
                </a:moveTo>
                <a:cubicBezTo>
                  <a:pt x="3844" y="1"/>
                  <a:pt x="2112" y="1734"/>
                  <a:pt x="2112" y="3845"/>
                </a:cubicBezTo>
                <a:cubicBezTo>
                  <a:pt x="2112" y="4790"/>
                  <a:pt x="2458" y="5672"/>
                  <a:pt x="3088" y="6396"/>
                </a:cubicBezTo>
                <a:cubicBezTo>
                  <a:pt x="2931" y="6459"/>
                  <a:pt x="2773" y="6585"/>
                  <a:pt x="2616" y="6711"/>
                </a:cubicBezTo>
                <a:cubicBezTo>
                  <a:pt x="2427" y="6428"/>
                  <a:pt x="2112" y="6270"/>
                  <a:pt x="1765" y="6270"/>
                </a:cubicBezTo>
                <a:lnTo>
                  <a:pt x="347" y="6270"/>
                </a:lnTo>
                <a:cubicBezTo>
                  <a:pt x="158" y="6270"/>
                  <a:pt x="1" y="6428"/>
                  <a:pt x="1" y="6585"/>
                </a:cubicBezTo>
                <a:lnTo>
                  <a:pt x="1" y="11469"/>
                </a:lnTo>
                <a:cubicBezTo>
                  <a:pt x="1" y="11658"/>
                  <a:pt x="158" y="11815"/>
                  <a:pt x="347" y="11815"/>
                </a:cubicBezTo>
                <a:lnTo>
                  <a:pt x="1765" y="11815"/>
                </a:lnTo>
                <a:cubicBezTo>
                  <a:pt x="2238" y="11815"/>
                  <a:pt x="2584" y="11563"/>
                  <a:pt x="2742" y="11122"/>
                </a:cubicBezTo>
                <a:lnTo>
                  <a:pt x="8035" y="11122"/>
                </a:lnTo>
                <a:cubicBezTo>
                  <a:pt x="8759" y="11122"/>
                  <a:pt x="9515" y="10776"/>
                  <a:pt x="9956" y="10146"/>
                </a:cubicBezTo>
                <a:lnTo>
                  <a:pt x="11595" y="7877"/>
                </a:lnTo>
                <a:cubicBezTo>
                  <a:pt x="11910" y="7468"/>
                  <a:pt x="11878" y="6838"/>
                  <a:pt x="11437" y="6459"/>
                </a:cubicBezTo>
                <a:cubicBezTo>
                  <a:pt x="11249" y="6301"/>
                  <a:pt x="11015" y="6221"/>
                  <a:pt x="10780" y="6221"/>
                </a:cubicBezTo>
                <a:cubicBezTo>
                  <a:pt x="10503" y="6221"/>
                  <a:pt x="10224" y="6332"/>
                  <a:pt x="10019" y="6554"/>
                </a:cubicBezTo>
                <a:lnTo>
                  <a:pt x="9011" y="7657"/>
                </a:lnTo>
                <a:cubicBezTo>
                  <a:pt x="8885" y="7247"/>
                  <a:pt x="8539" y="6932"/>
                  <a:pt x="8098" y="6932"/>
                </a:cubicBezTo>
                <a:cubicBezTo>
                  <a:pt x="8287" y="6838"/>
                  <a:pt x="8444" y="6680"/>
                  <a:pt x="8602" y="6522"/>
                </a:cubicBezTo>
                <a:cubicBezTo>
                  <a:pt x="9358" y="5798"/>
                  <a:pt x="9767" y="4821"/>
                  <a:pt x="9767" y="3845"/>
                </a:cubicBezTo>
                <a:cubicBezTo>
                  <a:pt x="9767" y="1734"/>
                  <a:pt x="8035" y="1"/>
                  <a:pt x="5924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Segoe"/>
              <a:ea typeface="+mn-ea"/>
              <a:cs typeface="Arial"/>
            </a:endParaRPr>
          </a:p>
        </p:txBody>
      </p:sp>
      <p:sp>
        <p:nvSpPr>
          <p:cNvPr id="99" name="Google Shape;9162;p73">
            <a:extLst>
              <a:ext uri="{FF2B5EF4-FFF2-40B4-BE49-F238E27FC236}">
                <a16:creationId xmlns:a16="http://schemas.microsoft.com/office/drawing/2014/main" id="{8FD916DD-15CE-0E2E-4E05-72225840F086}"/>
              </a:ext>
            </a:extLst>
          </p:cNvPr>
          <p:cNvSpPr/>
          <p:nvPr/>
        </p:nvSpPr>
        <p:spPr>
          <a:xfrm>
            <a:off x="7669191" y="2123199"/>
            <a:ext cx="98099" cy="218939"/>
          </a:xfrm>
          <a:custGeom>
            <a:avLst/>
            <a:gdLst/>
            <a:ahLst/>
            <a:cxnLst/>
            <a:rect l="l" t="t" r="r" b="b"/>
            <a:pathLst>
              <a:path w="2174" h="4852" extrusionOk="0">
                <a:moveTo>
                  <a:pt x="1071" y="0"/>
                </a:moveTo>
                <a:cubicBezTo>
                  <a:pt x="882" y="0"/>
                  <a:pt x="725" y="158"/>
                  <a:pt x="725" y="347"/>
                </a:cubicBezTo>
                <a:lnTo>
                  <a:pt x="725" y="756"/>
                </a:lnTo>
                <a:cubicBezTo>
                  <a:pt x="315" y="914"/>
                  <a:pt x="63" y="1292"/>
                  <a:pt x="63" y="1733"/>
                </a:cubicBezTo>
                <a:cubicBezTo>
                  <a:pt x="0" y="2332"/>
                  <a:pt x="473" y="2804"/>
                  <a:pt x="1071" y="2804"/>
                </a:cubicBezTo>
                <a:cubicBezTo>
                  <a:pt x="1260" y="2804"/>
                  <a:pt x="1418" y="2962"/>
                  <a:pt x="1418" y="3151"/>
                </a:cubicBezTo>
                <a:cubicBezTo>
                  <a:pt x="1418" y="3308"/>
                  <a:pt x="1355" y="3434"/>
                  <a:pt x="1229" y="3466"/>
                </a:cubicBezTo>
                <a:cubicBezTo>
                  <a:pt x="1185" y="3492"/>
                  <a:pt x="1140" y="3503"/>
                  <a:pt x="1093" y="3503"/>
                </a:cubicBezTo>
                <a:cubicBezTo>
                  <a:pt x="970" y="3503"/>
                  <a:pt x="839" y="3422"/>
                  <a:pt x="725" y="3308"/>
                </a:cubicBezTo>
                <a:cubicBezTo>
                  <a:pt x="662" y="3245"/>
                  <a:pt x="575" y="3214"/>
                  <a:pt x="488" y="3214"/>
                </a:cubicBezTo>
                <a:cubicBezTo>
                  <a:pt x="402" y="3214"/>
                  <a:pt x="315" y="3245"/>
                  <a:pt x="252" y="3308"/>
                </a:cubicBezTo>
                <a:cubicBezTo>
                  <a:pt x="126" y="3434"/>
                  <a:pt x="126" y="3655"/>
                  <a:pt x="252" y="3781"/>
                </a:cubicBezTo>
                <a:cubicBezTo>
                  <a:pt x="410" y="3938"/>
                  <a:pt x="567" y="4064"/>
                  <a:pt x="756" y="4096"/>
                </a:cubicBezTo>
                <a:lnTo>
                  <a:pt x="756" y="4505"/>
                </a:lnTo>
                <a:cubicBezTo>
                  <a:pt x="756" y="4694"/>
                  <a:pt x="914" y="4852"/>
                  <a:pt x="1103" y="4852"/>
                </a:cubicBezTo>
                <a:cubicBezTo>
                  <a:pt x="1323" y="4852"/>
                  <a:pt x="1481" y="4694"/>
                  <a:pt x="1481" y="4505"/>
                </a:cubicBezTo>
                <a:lnTo>
                  <a:pt x="1481" y="4096"/>
                </a:lnTo>
                <a:cubicBezTo>
                  <a:pt x="1481" y="4096"/>
                  <a:pt x="1512" y="4096"/>
                  <a:pt x="1512" y="4064"/>
                </a:cubicBezTo>
                <a:cubicBezTo>
                  <a:pt x="1890" y="3907"/>
                  <a:pt x="2142" y="3497"/>
                  <a:pt x="2142" y="3119"/>
                </a:cubicBezTo>
                <a:cubicBezTo>
                  <a:pt x="2142" y="2521"/>
                  <a:pt x="1670" y="2079"/>
                  <a:pt x="1103" y="2079"/>
                </a:cubicBezTo>
                <a:cubicBezTo>
                  <a:pt x="914" y="2079"/>
                  <a:pt x="756" y="1922"/>
                  <a:pt x="756" y="1733"/>
                </a:cubicBezTo>
                <a:cubicBezTo>
                  <a:pt x="756" y="1575"/>
                  <a:pt x="851" y="1449"/>
                  <a:pt x="1008" y="1418"/>
                </a:cubicBezTo>
                <a:cubicBezTo>
                  <a:pt x="1047" y="1405"/>
                  <a:pt x="1085" y="1399"/>
                  <a:pt x="1124" y="1399"/>
                </a:cubicBezTo>
                <a:cubicBezTo>
                  <a:pt x="1273" y="1399"/>
                  <a:pt x="1418" y="1494"/>
                  <a:pt x="1544" y="1670"/>
                </a:cubicBezTo>
                <a:cubicBezTo>
                  <a:pt x="1610" y="1753"/>
                  <a:pt x="1703" y="1792"/>
                  <a:pt x="1795" y="1792"/>
                </a:cubicBezTo>
                <a:cubicBezTo>
                  <a:pt x="1876" y="1792"/>
                  <a:pt x="1957" y="1761"/>
                  <a:pt x="2016" y="1701"/>
                </a:cubicBezTo>
                <a:cubicBezTo>
                  <a:pt x="2174" y="1575"/>
                  <a:pt x="2174" y="1323"/>
                  <a:pt x="2048" y="1229"/>
                </a:cubicBezTo>
                <a:cubicBezTo>
                  <a:pt x="1859" y="977"/>
                  <a:pt x="1670" y="819"/>
                  <a:pt x="1418" y="756"/>
                </a:cubicBezTo>
                <a:lnTo>
                  <a:pt x="1418" y="347"/>
                </a:lnTo>
                <a:cubicBezTo>
                  <a:pt x="1418" y="158"/>
                  <a:pt x="1260" y="0"/>
                  <a:pt x="107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Segoe"/>
              <a:ea typeface="+mn-ea"/>
              <a:cs typeface="Arial"/>
            </a:endParaRPr>
          </a:p>
        </p:txBody>
      </p:sp>
      <p:sp>
        <p:nvSpPr>
          <p:cNvPr id="103" name="Google Shape;9171;p73">
            <a:extLst>
              <a:ext uri="{FF2B5EF4-FFF2-40B4-BE49-F238E27FC236}">
                <a16:creationId xmlns:a16="http://schemas.microsoft.com/office/drawing/2014/main" id="{8415080C-67FA-16E5-B536-F6D86F1A2B9C}"/>
              </a:ext>
            </a:extLst>
          </p:cNvPr>
          <p:cNvSpPr/>
          <p:nvPr/>
        </p:nvSpPr>
        <p:spPr>
          <a:xfrm>
            <a:off x="4084999" y="2046354"/>
            <a:ext cx="537375" cy="534576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Segoe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8A0BB0-16BD-EB3A-C1C7-4973514F8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60" y="5591114"/>
            <a:ext cx="508202" cy="508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D3573D-E688-14A1-1ACE-DAA933504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200" y="5591115"/>
            <a:ext cx="643119" cy="6046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8942A2-5812-E785-9D71-57F5A713D2D3}"/>
              </a:ext>
            </a:extLst>
          </p:cNvPr>
          <p:cNvSpPr/>
          <p:nvPr/>
        </p:nvSpPr>
        <p:spPr>
          <a:xfrm>
            <a:off x="8514716" y="5500269"/>
            <a:ext cx="3522660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Develop a database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which provides useful output for decision makers evaluating opportunities for nuclear integrated hydrogen production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1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1E8989-B73F-4862-BDC6-126F4B44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0" y="1105107"/>
            <a:ext cx="10802900" cy="715148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Project Timeline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02701D-32AC-A376-7325-C3D487067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40824"/>
              </p:ext>
            </p:extLst>
          </p:nvPr>
        </p:nvGraphicFramePr>
        <p:xfrm>
          <a:off x="203675" y="1837347"/>
          <a:ext cx="11670918" cy="471429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09319">
                  <a:extLst>
                    <a:ext uri="{9D8B030D-6E8A-4147-A177-3AD203B41FA5}">
                      <a16:colId xmlns:a16="http://schemas.microsoft.com/office/drawing/2014/main" val="1380380554"/>
                    </a:ext>
                  </a:extLst>
                </a:gridCol>
                <a:gridCol w="2620637">
                  <a:extLst>
                    <a:ext uri="{9D8B030D-6E8A-4147-A177-3AD203B41FA5}">
                      <a16:colId xmlns:a16="http://schemas.microsoft.com/office/drawing/2014/main" val="2622857735"/>
                    </a:ext>
                  </a:extLst>
                </a:gridCol>
                <a:gridCol w="594621">
                  <a:extLst>
                    <a:ext uri="{9D8B030D-6E8A-4147-A177-3AD203B41FA5}">
                      <a16:colId xmlns:a16="http://schemas.microsoft.com/office/drawing/2014/main" val="2075175743"/>
                    </a:ext>
                  </a:extLst>
                </a:gridCol>
                <a:gridCol w="525186">
                  <a:extLst>
                    <a:ext uri="{9D8B030D-6E8A-4147-A177-3AD203B41FA5}">
                      <a16:colId xmlns:a16="http://schemas.microsoft.com/office/drawing/2014/main" val="240302901"/>
                    </a:ext>
                  </a:extLst>
                </a:gridCol>
                <a:gridCol w="510598">
                  <a:extLst>
                    <a:ext uri="{9D8B030D-6E8A-4147-A177-3AD203B41FA5}">
                      <a16:colId xmlns:a16="http://schemas.microsoft.com/office/drawing/2014/main" val="165328737"/>
                    </a:ext>
                  </a:extLst>
                </a:gridCol>
                <a:gridCol w="516281">
                  <a:extLst>
                    <a:ext uri="{9D8B030D-6E8A-4147-A177-3AD203B41FA5}">
                      <a16:colId xmlns:a16="http://schemas.microsoft.com/office/drawing/2014/main" val="2351882072"/>
                    </a:ext>
                  </a:extLst>
                </a:gridCol>
                <a:gridCol w="609727">
                  <a:extLst>
                    <a:ext uri="{9D8B030D-6E8A-4147-A177-3AD203B41FA5}">
                      <a16:colId xmlns:a16="http://schemas.microsoft.com/office/drawing/2014/main" val="2978363087"/>
                    </a:ext>
                  </a:extLst>
                </a:gridCol>
                <a:gridCol w="580694">
                  <a:extLst>
                    <a:ext uri="{9D8B030D-6E8A-4147-A177-3AD203B41FA5}">
                      <a16:colId xmlns:a16="http://schemas.microsoft.com/office/drawing/2014/main" val="3375202818"/>
                    </a:ext>
                  </a:extLst>
                </a:gridCol>
                <a:gridCol w="590372">
                  <a:extLst>
                    <a:ext uri="{9D8B030D-6E8A-4147-A177-3AD203B41FA5}">
                      <a16:colId xmlns:a16="http://schemas.microsoft.com/office/drawing/2014/main" val="3570002169"/>
                    </a:ext>
                  </a:extLst>
                </a:gridCol>
                <a:gridCol w="658120">
                  <a:extLst>
                    <a:ext uri="{9D8B030D-6E8A-4147-A177-3AD203B41FA5}">
                      <a16:colId xmlns:a16="http://schemas.microsoft.com/office/drawing/2014/main" val="1731058495"/>
                    </a:ext>
                  </a:extLst>
                </a:gridCol>
                <a:gridCol w="619408">
                  <a:extLst>
                    <a:ext uri="{9D8B030D-6E8A-4147-A177-3AD203B41FA5}">
                      <a16:colId xmlns:a16="http://schemas.microsoft.com/office/drawing/2014/main" val="2815896793"/>
                    </a:ext>
                  </a:extLst>
                </a:gridCol>
                <a:gridCol w="580694">
                  <a:extLst>
                    <a:ext uri="{9D8B030D-6E8A-4147-A177-3AD203B41FA5}">
                      <a16:colId xmlns:a16="http://schemas.microsoft.com/office/drawing/2014/main" val="1695271144"/>
                    </a:ext>
                  </a:extLst>
                </a:gridCol>
                <a:gridCol w="551659">
                  <a:extLst>
                    <a:ext uri="{9D8B030D-6E8A-4147-A177-3AD203B41FA5}">
                      <a16:colId xmlns:a16="http://schemas.microsoft.com/office/drawing/2014/main" val="183000585"/>
                    </a:ext>
                  </a:extLst>
                </a:gridCol>
                <a:gridCol w="735545">
                  <a:extLst>
                    <a:ext uri="{9D8B030D-6E8A-4147-A177-3AD203B41FA5}">
                      <a16:colId xmlns:a16="http://schemas.microsoft.com/office/drawing/2014/main" val="2267000512"/>
                    </a:ext>
                  </a:extLst>
                </a:gridCol>
                <a:gridCol w="1068057">
                  <a:extLst>
                    <a:ext uri="{9D8B030D-6E8A-4147-A177-3AD203B41FA5}">
                      <a16:colId xmlns:a16="http://schemas.microsoft.com/office/drawing/2014/main" val="2073202866"/>
                    </a:ext>
                  </a:extLst>
                </a:gridCol>
              </a:tblGrid>
              <a:tr h="396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Milestone Category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Title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Dec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Mar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Aug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Status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extLst>
                  <a:ext uri="{0D108BD9-81ED-4DB2-BD59-A6C34878D82A}">
                    <a16:rowId xmlns:a16="http://schemas.microsoft.com/office/drawing/2014/main" val="2921467196"/>
                  </a:ext>
                </a:extLst>
              </a:tr>
              <a:tr h="1058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Complete a Plan for a data base approach to evaluating LWR plants for coupling with a hydrogen plant and other industrial plants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Completed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extLst>
                  <a:ext uri="{0D108BD9-81ED-4DB2-BD59-A6C34878D82A}">
                    <a16:rowId xmlns:a16="http://schemas.microsoft.com/office/drawing/2014/main" val="4278039160"/>
                  </a:ext>
                </a:extLst>
              </a:tr>
              <a:tr h="1141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Complete Incorporation of carbon resource(s) supply options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Completed</a:t>
                      </a:r>
                    </a:p>
                  </a:txBody>
                  <a:tcPr marL="5169" marR="5169" marT="5169" marB="0" anchor="ctr"/>
                </a:tc>
                <a:extLst>
                  <a:ext uri="{0D108BD9-81ED-4DB2-BD59-A6C34878D82A}">
                    <a16:rowId xmlns:a16="http://schemas.microsoft.com/office/drawing/2014/main" val="904098721"/>
                  </a:ext>
                </a:extLst>
              </a:tr>
              <a:tr h="1058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Complete a demonstration of a prospector database to evaluate and select the leading top five opportunities for LWR hydrogen plant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Work in Progress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extLst>
                  <a:ext uri="{0D108BD9-81ED-4DB2-BD59-A6C34878D82A}">
                    <a16:rowId xmlns:a16="http://schemas.microsoft.com/office/drawing/2014/main" val="966911290"/>
                  </a:ext>
                </a:extLst>
              </a:tr>
              <a:tr h="1058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Provide public release data base for use by utilities to investigate hydrogen production and local-specific markets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>
                    <a:solidFill>
                      <a:srgbClr val="015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Work in Progress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ctr"/>
                </a:tc>
                <a:extLst>
                  <a:ext uri="{0D108BD9-81ED-4DB2-BD59-A6C34878D82A}">
                    <a16:rowId xmlns:a16="http://schemas.microsoft.com/office/drawing/2014/main" val="66542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98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843C-9B4B-973F-895B-1E291FCF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Prospector Tool Dashboard (in progress)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7E2311-6F9F-FD86-52C2-9DA62C896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74" y="2084628"/>
            <a:ext cx="3857233" cy="427550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E4B65A-860E-9B58-A475-391749BAF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803" y="2082717"/>
            <a:ext cx="7591425" cy="47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8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230B-E27B-7524-58ED-498489E4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Infrastructure &amp; Demand Data Compilation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E4D6A4-84F5-20CE-2ACD-A6EB786D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18" y="2210042"/>
            <a:ext cx="5506553" cy="4163209"/>
          </a:xfr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sz="1800" dirty="0">
                <a:latin typeface="Arial"/>
                <a:cs typeface="Arial"/>
              </a:rPr>
              <a:t>Potential hydrogen demand estimates 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     </a:t>
            </a:r>
            <a:r>
              <a:rPr lang="en-US" sz="1800" b="1" dirty="0">
                <a:latin typeface="Arial"/>
                <a:cs typeface="Arial"/>
              </a:rPr>
              <a:t> Tier 1:</a:t>
            </a:r>
            <a:r>
              <a:rPr lang="en-US" sz="1800" dirty="0">
                <a:latin typeface="Arial"/>
                <a:cs typeface="Arial"/>
              </a:rPr>
              <a:t> Existing facility and users 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	-Refineries and ammonia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      </a:t>
            </a:r>
            <a:r>
              <a:rPr lang="en-US" sz="1800" b="1" dirty="0">
                <a:latin typeface="Arial"/>
                <a:cs typeface="Arial"/>
              </a:rPr>
              <a:t>Tier 2</a:t>
            </a:r>
            <a:r>
              <a:rPr lang="en-US" sz="1800" dirty="0">
                <a:latin typeface="Arial"/>
                <a:cs typeface="Arial"/>
              </a:rPr>
              <a:t>:  Existing facility and potential user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	-H</a:t>
            </a:r>
            <a:r>
              <a:rPr lang="en-US" sz="1800" baseline="-25000" dirty="0">
                <a:latin typeface="Arial"/>
                <a:cs typeface="Arial"/>
              </a:rPr>
              <a:t>2 </a:t>
            </a:r>
            <a:r>
              <a:rPr lang="en-US" sz="1800" dirty="0">
                <a:latin typeface="Arial"/>
                <a:cs typeface="Arial"/>
              </a:rPr>
              <a:t>Blending for NG Electricity 	Generators, Steel Production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      </a:t>
            </a:r>
            <a:r>
              <a:rPr lang="en-US" sz="1800" b="1" dirty="0">
                <a:latin typeface="Arial"/>
                <a:cs typeface="Arial"/>
              </a:rPr>
              <a:t>Tier 3: </a:t>
            </a:r>
            <a:r>
              <a:rPr lang="en-US" sz="1800" dirty="0">
                <a:latin typeface="Arial"/>
                <a:cs typeface="Arial"/>
              </a:rPr>
              <a:t>Future industries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	 -E-Fuels etc.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B623BB-5949-6E3B-9D9B-E72B2D1BD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8"/>
          <a:stretch/>
        </p:blipFill>
        <p:spPr bwMode="auto">
          <a:xfrm>
            <a:off x="4800429" y="1837346"/>
            <a:ext cx="7314659" cy="45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8EAC-39C8-7425-795D-D46271ED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Infrastructure &amp; Demand Data Compilation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5D18-A01E-7AC1-F879-E4D227F32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Distance between NPP and closest H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and NG pipeline infrastructure </a:t>
            </a:r>
          </a:p>
          <a:p>
            <a:r>
              <a:rPr lang="en-US" dirty="0">
                <a:latin typeface="Arial"/>
                <a:cs typeface="Arial"/>
              </a:rPr>
              <a:t>Location of geological storage: Salt domes/cavern, unused oil and gas well etc.</a:t>
            </a:r>
          </a:p>
          <a:p>
            <a:r>
              <a:rPr lang="en-US" dirty="0">
                <a:latin typeface="Arial"/>
                <a:cs typeface="Arial"/>
              </a:rPr>
              <a:t>CO2 source</a:t>
            </a:r>
            <a:r>
              <a:rPr lang="en-US">
                <a:latin typeface="Arial"/>
                <a:cs typeface="Arial"/>
              </a:rPr>
              <a:t>, amount, </a:t>
            </a:r>
            <a:r>
              <a:rPr lang="en-US" dirty="0">
                <a:latin typeface="Arial"/>
                <a:cs typeface="Arial"/>
              </a:rPr>
              <a:t>and location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8587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LWRS">
      <a:dk1>
        <a:srgbClr val="3B3A3C"/>
      </a:dk1>
      <a:lt1>
        <a:srgbClr val="FFFFFF"/>
      </a:lt1>
      <a:dk2>
        <a:srgbClr val="015976"/>
      </a:dk2>
      <a:lt2>
        <a:srgbClr val="0595D3"/>
      </a:lt2>
      <a:accent1>
        <a:srgbClr val="8EC423"/>
      </a:accent1>
      <a:accent2>
        <a:srgbClr val="0595D3"/>
      </a:accent2>
      <a:accent3>
        <a:srgbClr val="07519E"/>
      </a:accent3>
      <a:accent4>
        <a:srgbClr val="B2CDD6"/>
      </a:accent4>
      <a:accent5>
        <a:srgbClr val="D9E6EB"/>
      </a:accent5>
      <a:accent6>
        <a:srgbClr val="58595B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82F965877DA48B42BD2A948B41834" ma:contentTypeVersion="1" ma:contentTypeDescription="Create a new document." ma:contentTypeScope="" ma:versionID="2256d34d26a10fb9041f5e82347b058b">
  <xsd:schema xmlns:xsd="http://www.w3.org/2001/XMLSchema" xmlns:xs="http://www.w3.org/2001/XMLSchema" xmlns:p="http://schemas.microsoft.com/office/2006/metadata/properties" xmlns:ns2="e13a543c-6713-4e5a-aa83-cb6a8e4cb4d2" targetNamespace="http://schemas.microsoft.com/office/2006/metadata/properties" ma:root="true" ma:fieldsID="fe980c8458d991d66740f43b520c8eeb" ns2:_="">
    <xsd:import namespace="e13a543c-6713-4e5a-aa83-cb6a8e4cb4d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a543c-6713-4e5a-aa83-cb6a8e4cb4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E72521-46AD-4BAF-8AA5-1067FA401909}">
  <ds:schemaRefs>
    <ds:schemaRef ds:uri="e13a543c-6713-4e5a-aa83-cb6a8e4cb4d2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B7AF8C6-E10B-4783-A4B1-8FFF49C2B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a543c-6713-4e5a-aa83-cb6a8e4cb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987B27-07C2-425E-9FC8-8EB9D2FCBB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21616</TotalTime>
  <Words>725</Words>
  <Application>Microsoft Office PowerPoint</Application>
  <PresentationFormat>Widescreen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Aptos Narrow</vt:lpstr>
      <vt:lpstr>Arial</vt:lpstr>
      <vt:lpstr>Arial Narrow</vt:lpstr>
      <vt:lpstr>Calibri</vt:lpstr>
      <vt:lpstr>Candara</vt:lpstr>
      <vt:lpstr>Fira Sans Extra Condensed</vt:lpstr>
      <vt:lpstr>Georgia</vt:lpstr>
      <vt:lpstr>Georgia Pro Cond</vt:lpstr>
      <vt:lpstr>Georgia Pro Light</vt:lpstr>
      <vt:lpstr>Myriad Pro Cond</vt:lpstr>
      <vt:lpstr>Segoe</vt:lpstr>
      <vt:lpstr>INL 2020</vt:lpstr>
      <vt:lpstr>PowerPoint Presentation</vt:lpstr>
      <vt:lpstr>Attendees   Jason Marcinkoski – DOE Federal Program Manager   Richard D. Boardman – FPOG Pathway Lead Todd Knighton – Principal Investigator  Team Maria A. Herrera Diaz  Gabrielle Hoelzle  Kathleen P. Sweeney Adarsh P. Bafana  Neeraj C. Hanumante  Kevin Daley Craig Primer  </vt:lpstr>
      <vt:lpstr>Agenda</vt:lpstr>
      <vt:lpstr>Background</vt:lpstr>
      <vt:lpstr>Goals and Objectives</vt:lpstr>
      <vt:lpstr>Project Timeline</vt:lpstr>
      <vt:lpstr>Prospector Tool Dashboard (in progress)</vt:lpstr>
      <vt:lpstr>Infrastructure &amp; Demand Data Compilation</vt:lpstr>
      <vt:lpstr>Infrastructure &amp; Demand Data Compilation</vt:lpstr>
      <vt:lpstr>Database to Application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FY24 Accomplishments</vt:lpstr>
      <vt:lpstr>FY24 Ongoing Work</vt:lpstr>
      <vt:lpstr>Future Work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L. Campbell</dc:creator>
  <cp:keywords/>
  <dc:description/>
  <cp:lastModifiedBy>Lexie J. Byrd</cp:lastModifiedBy>
  <cp:revision>1410</cp:revision>
  <dcterms:created xsi:type="dcterms:W3CDTF">2020-04-22T20:22:45Z</dcterms:created>
  <dcterms:modified xsi:type="dcterms:W3CDTF">2024-06-28T00:51:27Z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0x010100E7E82F965877DA48B42BD2A948B41834</vt:lpwstr>
  </property>
</Properties>
</file>